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733" r:id="rId5"/>
    <p:sldId id="736" r:id="rId6"/>
    <p:sldId id="735" r:id="rId7"/>
    <p:sldId id="73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Toma" initials="DT" lastIdx="1" clrIdx="0">
    <p:extLst>
      <p:ext uri="{19B8F6BF-5375-455C-9EA6-DF929625EA0E}">
        <p15:presenceInfo xmlns:p15="http://schemas.microsoft.com/office/powerpoint/2012/main" userId="S::DToma@themyersbriggs.com::fb3c7a7d-3029-4eb9-ace3-3ebcc0a7ecd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A342"/>
    <a:srgbClr val="4D712C"/>
    <a:srgbClr val="244C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–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–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94"/>
    <p:restoredTop sz="93534" autoAdjust="0"/>
  </p:normalViewPr>
  <p:slideViewPr>
    <p:cSldViewPr snapToGrid="0">
      <p:cViewPr varScale="1">
        <p:scale>
          <a:sx n="57" d="100"/>
          <a:sy n="57" d="100"/>
        </p:scale>
        <p:origin x="52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D69C3-3C69-4EE8-A483-1B4F2CCBC1B5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D9879-ADEF-4DD3-8034-C69FA85DA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773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>
            <a:extLst>
              <a:ext uri="{FF2B5EF4-FFF2-40B4-BE49-F238E27FC236}">
                <a16:creationId xmlns:a16="http://schemas.microsoft.com/office/drawing/2014/main" id="{645DD410-2A4B-4CC6-9FE0-7F7EC20639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C89737-5F15-420D-843C-2041690498A2}" type="slidenum">
              <a:rPr lang="en-GB" altLang="en-US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GB" altLang="en-US">
              <a:cs typeface="Arial" panose="020B0604020202020204" pitchFamily="34" charset="0"/>
            </a:endParaRPr>
          </a:p>
        </p:txBody>
      </p:sp>
      <p:sp>
        <p:nvSpPr>
          <p:cNvPr id="178179" name="Rectangle 2">
            <a:extLst>
              <a:ext uri="{FF2B5EF4-FFF2-40B4-BE49-F238E27FC236}">
                <a16:creationId xmlns:a16="http://schemas.microsoft.com/office/drawing/2014/main" id="{2596EA70-B62C-4F95-B702-67D324E056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9850" y="760413"/>
            <a:ext cx="6745288" cy="3795712"/>
          </a:xfrm>
          <a:ln/>
        </p:spPr>
      </p:sp>
      <p:sp>
        <p:nvSpPr>
          <p:cNvPr id="178180" name="Rectangle 3">
            <a:extLst>
              <a:ext uri="{FF2B5EF4-FFF2-40B4-BE49-F238E27FC236}">
                <a16:creationId xmlns:a16="http://schemas.microsoft.com/office/drawing/2014/main" id="{4F778877-45D5-4024-B166-AA17BCC4DD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808901"/>
            <a:ext cx="5048250" cy="45554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>
            <a:extLst>
              <a:ext uri="{FF2B5EF4-FFF2-40B4-BE49-F238E27FC236}">
                <a16:creationId xmlns:a16="http://schemas.microsoft.com/office/drawing/2014/main" id="{645DD410-2A4B-4CC6-9FE0-7F7EC20639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C89737-5F15-420D-843C-2041690498A2}" type="slidenum">
              <a:rPr lang="en-GB" altLang="en-US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cs typeface="Arial" panose="020B0604020202020204" pitchFamily="34" charset="0"/>
            </a:endParaRPr>
          </a:p>
        </p:txBody>
      </p:sp>
      <p:sp>
        <p:nvSpPr>
          <p:cNvPr id="178179" name="Rectangle 2">
            <a:extLst>
              <a:ext uri="{FF2B5EF4-FFF2-40B4-BE49-F238E27FC236}">
                <a16:creationId xmlns:a16="http://schemas.microsoft.com/office/drawing/2014/main" id="{2596EA70-B62C-4F95-B702-67D324E056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9850" y="760413"/>
            <a:ext cx="6745288" cy="3795712"/>
          </a:xfrm>
          <a:ln/>
        </p:spPr>
      </p:sp>
      <p:sp>
        <p:nvSpPr>
          <p:cNvPr id="178180" name="Rectangle 3">
            <a:extLst>
              <a:ext uri="{FF2B5EF4-FFF2-40B4-BE49-F238E27FC236}">
                <a16:creationId xmlns:a16="http://schemas.microsoft.com/office/drawing/2014/main" id="{4F778877-45D5-4024-B166-AA17BCC4DD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808901"/>
            <a:ext cx="5048250" cy="45554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462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Slide Image Placeholder 1">
            <a:extLst>
              <a:ext uri="{FF2B5EF4-FFF2-40B4-BE49-F238E27FC236}">
                <a16:creationId xmlns:a16="http://schemas.microsoft.com/office/drawing/2014/main" id="{603DE98C-0E4E-4C1E-921A-CFBD3F18F9A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Notes Placeholder 2">
            <a:extLst>
              <a:ext uri="{FF2B5EF4-FFF2-40B4-BE49-F238E27FC236}">
                <a16:creationId xmlns:a16="http://schemas.microsoft.com/office/drawing/2014/main" id="{446D90D1-9885-48D7-B6E7-5D1CFF9BB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80228" name="Slide Number Placeholder 3">
            <a:extLst>
              <a:ext uri="{FF2B5EF4-FFF2-40B4-BE49-F238E27FC236}">
                <a16:creationId xmlns:a16="http://schemas.microsoft.com/office/drawing/2014/main" id="{4211E8FE-EDAE-42D1-9109-72E35273D4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A9B182-066A-4C51-B0AD-B124E7A91132}" type="slidenum">
              <a:rPr lang="en-GB" altLang="en-US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GB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880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>
            <a:extLst>
              <a:ext uri="{FF2B5EF4-FFF2-40B4-BE49-F238E27FC236}">
                <a16:creationId xmlns:a16="http://schemas.microsoft.com/office/drawing/2014/main" id="{645DD410-2A4B-4CC6-9FE0-7F7EC20639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C89737-5F15-420D-843C-2041690498A2}" type="slidenum">
              <a:rPr lang="en-GB" altLang="en-US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cs typeface="Arial" panose="020B0604020202020204" pitchFamily="34" charset="0"/>
            </a:endParaRPr>
          </a:p>
        </p:txBody>
      </p:sp>
      <p:sp>
        <p:nvSpPr>
          <p:cNvPr id="178179" name="Rectangle 2">
            <a:extLst>
              <a:ext uri="{FF2B5EF4-FFF2-40B4-BE49-F238E27FC236}">
                <a16:creationId xmlns:a16="http://schemas.microsoft.com/office/drawing/2014/main" id="{2596EA70-B62C-4F95-B702-67D324E056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9850" y="760413"/>
            <a:ext cx="6745288" cy="3795712"/>
          </a:xfrm>
          <a:ln/>
        </p:spPr>
      </p:sp>
      <p:sp>
        <p:nvSpPr>
          <p:cNvPr id="178180" name="Rectangle 3">
            <a:extLst>
              <a:ext uri="{FF2B5EF4-FFF2-40B4-BE49-F238E27FC236}">
                <a16:creationId xmlns:a16="http://schemas.microsoft.com/office/drawing/2014/main" id="{4F778877-45D5-4024-B166-AA17BCC4DD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808901"/>
            <a:ext cx="5048250" cy="45554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022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886" y="5850163"/>
            <a:ext cx="3282272" cy="663988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92FD3040-D9F3-4A8E-BA30-7E21CCDDE311}"/>
              </a:ext>
            </a:extLst>
          </p:cNvPr>
          <p:cNvSpPr/>
          <p:nvPr userDrawn="1"/>
        </p:nvSpPr>
        <p:spPr>
          <a:xfrm>
            <a:off x="0" y="545430"/>
            <a:ext cx="2834640" cy="281102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100000">
                <a:srgbClr val="4D712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3844B9C-17AF-4AA0-9DFE-01535CF3D151}"/>
              </a:ext>
            </a:extLst>
          </p:cNvPr>
          <p:cNvSpPr/>
          <p:nvPr userDrawn="1"/>
        </p:nvSpPr>
        <p:spPr>
          <a:xfrm>
            <a:off x="695095" y="824219"/>
            <a:ext cx="7209765" cy="33400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A8BEDEC-AE67-492B-A4DB-515E8A402ADA}"/>
              </a:ext>
            </a:extLst>
          </p:cNvPr>
          <p:cNvSpPr/>
          <p:nvPr userDrawn="1"/>
        </p:nvSpPr>
        <p:spPr>
          <a:xfrm>
            <a:off x="5934609" y="4170186"/>
            <a:ext cx="2901869" cy="26733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E81DAA-8159-491E-A3F9-4B4C715ACCA5}"/>
              </a:ext>
            </a:extLst>
          </p:cNvPr>
          <p:cNvSpPr/>
          <p:nvPr userDrawn="1"/>
        </p:nvSpPr>
        <p:spPr>
          <a:xfrm>
            <a:off x="8836479" y="3638761"/>
            <a:ext cx="2173277" cy="53733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4F6D758-F4BC-45CA-9C4A-FE5487480691}"/>
              </a:ext>
            </a:extLst>
          </p:cNvPr>
          <p:cNvSpPr/>
          <p:nvPr userDrawn="1"/>
        </p:nvSpPr>
        <p:spPr>
          <a:xfrm>
            <a:off x="5934609" y="4960826"/>
            <a:ext cx="1094344" cy="27839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rgbClr val="4D712C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199CB94-F1C6-4D40-9EDE-2AD7852D18AA}"/>
              </a:ext>
            </a:extLst>
          </p:cNvPr>
          <p:cNvSpPr/>
          <p:nvPr userDrawn="1"/>
        </p:nvSpPr>
        <p:spPr>
          <a:xfrm>
            <a:off x="11009756" y="4176092"/>
            <a:ext cx="835402" cy="2604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8DB6448-73CA-423B-97FE-0E403AB7907C}"/>
              </a:ext>
            </a:extLst>
          </p:cNvPr>
          <p:cNvGrpSpPr/>
          <p:nvPr userDrawn="1"/>
        </p:nvGrpSpPr>
        <p:grpSpPr>
          <a:xfrm>
            <a:off x="695095" y="3629663"/>
            <a:ext cx="7209765" cy="540629"/>
            <a:chOff x="1055984" y="3772034"/>
            <a:chExt cx="5763670" cy="377728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BB3CE27-63B4-4430-BBCC-C29CCCD86112}"/>
                </a:ext>
              </a:extLst>
            </p:cNvPr>
            <p:cNvSpPr/>
            <p:nvPr userDrawn="1"/>
          </p:nvSpPr>
          <p:spPr>
            <a:xfrm>
              <a:off x="1055984" y="3772204"/>
              <a:ext cx="5763670" cy="3775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A4A350F-A857-446E-B621-B499F9A3E1C0}"/>
                </a:ext>
              </a:extLst>
            </p:cNvPr>
            <p:cNvSpPr/>
            <p:nvPr userDrawn="1"/>
          </p:nvSpPr>
          <p:spPr>
            <a:xfrm>
              <a:off x="1055984" y="3772034"/>
              <a:ext cx="5763670" cy="377558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3D57A448-F84A-4537-837D-68E8FD5346C9}"/>
              </a:ext>
            </a:extLst>
          </p:cNvPr>
          <p:cNvSpPr/>
          <p:nvPr userDrawn="1"/>
        </p:nvSpPr>
        <p:spPr>
          <a:xfrm>
            <a:off x="3761331" y="4434257"/>
            <a:ext cx="2173277" cy="534244"/>
          </a:xfrm>
          <a:prstGeom prst="rect">
            <a:avLst/>
          </a:prstGeom>
          <a:gradFill flip="none" rotWithShape="1">
            <a:gsLst>
              <a:gs pos="0">
                <a:srgbClr val="244C5A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49F08D90-8FA4-49C8-8C1F-E2FD4817612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91312" y="1148051"/>
            <a:ext cx="6648628" cy="1594257"/>
          </a:xfrm>
        </p:spPr>
        <p:txBody>
          <a:bodyPr anchor="t">
            <a:noAutofit/>
          </a:bodyPr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 goes here</a:t>
            </a:r>
            <a:endParaRPr lang="en-GB"/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82DA124E-2113-4C7B-9CC4-F6DF48BD4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91313" y="2846649"/>
            <a:ext cx="6648628" cy="681621"/>
          </a:xfrm>
        </p:spPr>
        <p:txBody>
          <a:bodyPr>
            <a:noAutofit/>
          </a:bodyPr>
          <a:lstStyle>
            <a:lvl1pPr marL="0" indent="0" algn="l">
              <a:spcBef>
                <a:spcPts val="400"/>
              </a:spcBef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 goes here</a:t>
            </a:r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01A920B-11DA-4716-A5D3-A33DA4F32F75}"/>
              </a:ext>
            </a:extLst>
          </p:cNvPr>
          <p:cNvSpPr/>
          <p:nvPr userDrawn="1"/>
        </p:nvSpPr>
        <p:spPr>
          <a:xfrm>
            <a:off x="7028953" y="5239218"/>
            <a:ext cx="435876" cy="2673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CBD82D-D6BF-4976-AB4C-E3F0117F0AF4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</p:spTree>
    <p:extLst>
      <p:ext uri="{BB962C8B-B14F-4D97-AF65-F5344CB8AC3E}">
        <p14:creationId xmlns:p14="http://schemas.microsoft.com/office/powerpoint/2010/main" val="2588715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-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21C46ED-DC5A-4549-AC31-5B629A8966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611A511F-8A66-440B-94E4-B10F86634D5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15839" y="6121088"/>
            <a:ext cx="2055813" cy="414338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C8F7B463-3D3C-473B-8C59-E328FB99A6C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" y="4998424"/>
            <a:ext cx="3033757" cy="1319462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F69B9A07-A897-40A5-9812-1807E777CD8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 rot="10800000">
            <a:off x="0" y="6493191"/>
            <a:ext cx="1106682" cy="177656"/>
          </a:xfrm>
          <a:gradFill>
            <a:gsLst>
              <a:gs pos="0">
                <a:schemeClr val="accent5"/>
              </a:gs>
              <a:gs pos="100000">
                <a:schemeClr val="bg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11C7EF50-26C8-4566-A4D5-474F4E0FCB49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" y="6315689"/>
            <a:ext cx="1106681" cy="258763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16E1A2B4-2C5C-4058-8406-3A15A675B4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052" y="5159177"/>
            <a:ext cx="2694341" cy="981207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For a big idea, try a big image</a:t>
            </a:r>
            <a:endParaRPr lang="en-GB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7C67A8E2-867A-4C75-92FD-8B2601445B0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286005" y="6307488"/>
            <a:ext cx="747758" cy="273756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8" name="Picture Placeholder 3">
            <a:extLst>
              <a:ext uri="{FF2B5EF4-FFF2-40B4-BE49-F238E27FC236}">
                <a16:creationId xmlns:a16="http://schemas.microsoft.com/office/drawing/2014/main" id="{48662937-5955-458D-9DEE-E924703A3817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106686" y="6316130"/>
            <a:ext cx="1179318" cy="265114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015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-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21C46ED-DC5A-4549-AC31-5B629A8966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2799AA21-29B6-462B-940A-0E470EC95E1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" y="4998424"/>
            <a:ext cx="3033757" cy="1319462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62056C32-B4B3-4793-9073-72F18595B3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15500" y="6121400"/>
            <a:ext cx="2055813" cy="4143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E314C4DD-A50F-44B7-B8A2-5C8EA9AABF2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 rot="10800000">
            <a:off x="0" y="6493191"/>
            <a:ext cx="1106682" cy="177656"/>
          </a:xfrm>
          <a:gradFill>
            <a:gsLst>
              <a:gs pos="0">
                <a:schemeClr val="accent5"/>
              </a:gs>
              <a:gs pos="100000">
                <a:schemeClr val="bg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65185C69-34BC-4959-BA85-6D22277E6B3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" y="6315689"/>
            <a:ext cx="1106681" cy="258763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82AC347-ACBD-4C20-9153-CDC476A3942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052" y="5159177"/>
            <a:ext cx="2694341" cy="981207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For a big idea, try a big image</a:t>
            </a:r>
            <a:endParaRPr lang="en-GB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EF1964A9-0E84-4A22-8799-0FD1925D09B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286005" y="6307488"/>
            <a:ext cx="747758" cy="273755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5D90BEA-AD95-4BF2-BBA4-E710016E5CA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106686" y="6316131"/>
            <a:ext cx="1179318" cy="256120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365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-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360617-6027-4AD3-AA96-A19ACA9A07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601" y="2078111"/>
            <a:ext cx="5089525" cy="3222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 half-page image is a great way to use portrait while staying on brand.</a:t>
            </a:r>
            <a:endParaRPr lang="en-GB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DF3296A-A472-4B31-9597-C4A113402DD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15839" y="6121088"/>
            <a:ext cx="2055813" cy="414338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5C6F103-AABA-4A14-961E-BFA10DE72D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988959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92850D-396B-464F-8954-85C02B97E1DC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E17E91-BDFC-4B57-A477-B6CFFC926775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8221F0-8E73-4D43-82E7-B79A76A81B48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63E3C6CE-E2CF-481D-A90E-D048841A7B1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569425" y="-2068"/>
            <a:ext cx="574859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B10CB0F6-E61C-4221-B944-4CAD2EEBC87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2825" y="234745"/>
            <a:ext cx="47660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8EFE7861-46E8-4D9D-8F14-5655F745672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0964" y="-6263"/>
            <a:ext cx="469916" cy="233362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3931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-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6A4858A9-C821-4303-9B15-75D62EF39F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764" y="2064038"/>
            <a:ext cx="5089525" cy="3222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 half-page image is a great way to use portrait while staying on brand.</a:t>
            </a:r>
            <a:endParaRPr lang="en-GB"/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D6763821-75E4-4E7A-841C-E66C7096ACF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15500" y="6121400"/>
            <a:ext cx="2055813" cy="4143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70CA7B6-CA60-46C6-90DA-FDC2675E7D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1063099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F8C938-7EA8-4C94-B370-E7F0E32765CA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B2F24F-E659-4371-AD27-52911BBF9017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B10046A-ED2C-4BC0-AFC9-3969FF5FA3EA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81199951-D257-40AB-A93E-E1D9FE5263B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2825" y="234745"/>
            <a:ext cx="47660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ECAE7016-1433-41A9-BFBE-83BA04758F06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560879" y="-10614"/>
            <a:ext cx="574859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8C582F8E-B321-4A69-880C-3E3E3F4C66E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0964" y="-6263"/>
            <a:ext cx="469916" cy="233362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8279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no bullets -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D679589-E71F-44B4-AA07-914908B40AD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15839" y="6121088"/>
            <a:ext cx="2055813" cy="414338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703322B-66E5-4661-86EE-756EF942CE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976602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A1CB55-ED56-4961-BA3A-26EA5F10F5CD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E8DA812-756E-4F39-B58E-FA88707A75D6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02C8D4-5309-453C-9F03-B20E3BADC61A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A6BAA34F-F455-4C02-BF66-531C2FA3565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5116" y="492702"/>
            <a:ext cx="64379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60C30D8B-D572-469B-8C3B-02212976F85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738906" y="259340"/>
            <a:ext cx="863601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3560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no bullets -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F6DA1523-8E7E-42AD-9A16-1B3B26D2E19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15500" y="6121400"/>
            <a:ext cx="2055813" cy="4143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F718B28-66F5-4AC0-BF52-B609ECE07D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939532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78E9AD-D5A9-4AF3-956F-D362343ACA23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BBB6E3F-9157-459C-B7F7-7C93D9935163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00A1E0-7F2E-458B-AED5-0E3CF3EC8A18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D998201F-AD7A-42F3-A8AF-EADAD55C74C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5116" y="492702"/>
            <a:ext cx="64379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7" name="Picture Placeholder 5">
            <a:extLst>
              <a:ext uri="{FF2B5EF4-FFF2-40B4-BE49-F238E27FC236}">
                <a16:creationId xmlns:a16="http://schemas.microsoft.com/office/drawing/2014/main" id="{AF90630A-B89B-41DD-A3BC-F4D218A03A9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738906" y="259340"/>
            <a:ext cx="863601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817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A220461-C60F-4D05-84C6-BB7A9F21E0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10533952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Slide title goes here</a:t>
            </a: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0D466B-9379-478E-BE9D-8F89D91ABC21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7A0870-7119-4832-9ACA-2C3826F2D416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BBB8C9-1261-49CB-9EFD-A9EB12AEC9F4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 dirty="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2021 by The Myers-Briggs Company. All rights reserved. Company confidential.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082C83-0AAB-4C1D-ABA6-78288D38A462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20B21C-3E09-4523-AD15-145F28021941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05364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577F3B4-E509-413F-A685-8008C4F1AB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89"/>
            <a:ext cx="10335603" cy="902461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Agenda</a:t>
            </a: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A16858-3104-4BF8-BAE2-3B2E2F490317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32408C-1424-411B-8ED3-2ABBBD0318DA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26E1F1F4-8E60-4C53-96BB-CE65B6D76F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763" y="2072932"/>
            <a:ext cx="10335603" cy="3586463"/>
          </a:xfrm>
        </p:spPr>
        <p:txBody>
          <a:bodyPr>
            <a:noAutofit/>
          </a:bodyPr>
          <a:lstStyle>
            <a:lvl1pPr marL="457200" indent="-457200">
              <a:spcBef>
                <a:spcPts val="2000"/>
              </a:spcBef>
              <a:buSzPct val="100000"/>
              <a:buFont typeface="+mj-lt"/>
              <a:buAutoNum type="arabicPeriod"/>
              <a:defRPr sz="2000">
                <a:latin typeface="+mj-lt"/>
              </a:defRPr>
            </a:lvl1pPr>
            <a:lvl2pPr marL="914400" indent="-457200">
              <a:spcBef>
                <a:spcPts val="1200"/>
              </a:spcBef>
              <a:buClr>
                <a:srgbClr val="A4D8E0"/>
              </a:buClr>
              <a:buSzPct val="100000"/>
              <a:buFont typeface="+mj-lt"/>
              <a:buAutoNum type="alphaLcPeriod"/>
              <a:defRPr sz="2000">
                <a:latin typeface="+mj-lt"/>
              </a:defRPr>
            </a:lvl2pPr>
          </a:lstStyle>
          <a:p>
            <a:pPr lvl="0"/>
            <a:r>
              <a:rPr lang="en-US"/>
              <a:t>Agenda item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53515F-A204-497B-91CA-C7569BD5E9F2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44EADD3-F1D2-4192-A0B2-1F1032F863ED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FCC04D-8536-4D16-B20C-84E8EB71B41B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565918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45FBB-C0A4-4497-9856-6625BBDD78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763" y="2072932"/>
            <a:ext cx="10335603" cy="2068513"/>
          </a:xfrm>
        </p:spPr>
        <p:txBody>
          <a:bodyPr>
            <a:no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1200"/>
              </a:spcBef>
              <a:buClr>
                <a:srgbClr val="A4D8E0"/>
              </a:buClr>
              <a:defRPr sz="2000"/>
            </a:lvl2pPr>
          </a:lstStyle>
          <a:p>
            <a:pPr lvl="0"/>
            <a:r>
              <a:rPr lang="en-US"/>
              <a:t>Your audience will read the text or listen – they can’t do both!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577F3B4-E509-413F-A685-8008C4F1AB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89"/>
            <a:ext cx="10335603" cy="902461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A few bullet points to help focus ideas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A16858-3104-4BF8-BAE2-3B2E2F490317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32408C-1424-411B-8ED3-2ABBBD0318DA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191AA3-7167-4668-A787-84C2ED7D888B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55ED4B-3D2B-4487-A46E-0F6A8B9563BE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D71750-8009-4263-915F-799905E2E34B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6235984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252836"/>
            <a:ext cx="2509870" cy="336256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667686" y="1928963"/>
            <a:ext cx="7464013" cy="1786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7654199" y="1583401"/>
            <a:ext cx="1366675" cy="3455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3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9020874" y="1928963"/>
            <a:ext cx="3009833" cy="345562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 userDrawn="1"/>
        </p:nvSpPr>
        <p:spPr>
          <a:xfrm>
            <a:off x="7409794" y="4252774"/>
            <a:ext cx="3551975" cy="52545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 userDrawn="1"/>
        </p:nvSpPr>
        <p:spPr>
          <a:xfrm>
            <a:off x="9668477" y="4252774"/>
            <a:ext cx="1293292" cy="525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 userDrawn="1"/>
        </p:nvSpPr>
        <p:spPr>
          <a:xfrm>
            <a:off x="9668477" y="4252774"/>
            <a:ext cx="1293292" cy="525456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775663" y="2350270"/>
            <a:ext cx="7157545" cy="956951"/>
          </a:xfrm>
        </p:spPr>
        <p:txBody>
          <a:bodyPr anchor="t">
            <a:noAutofit/>
          </a:bodyPr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/>
              <a:t>1. Section title goes here</a:t>
            </a:r>
            <a:endParaRPr lang="en-GB"/>
          </a:p>
        </p:txBody>
      </p:sp>
      <p:sp>
        <p:nvSpPr>
          <p:cNvPr id="21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775663" y="3449793"/>
            <a:ext cx="5713423" cy="449114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 goes here</a:t>
            </a:r>
            <a:endParaRPr lang="en-GB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2900F386-C11E-4B6F-993C-2B9C69996137}"/>
              </a:ext>
            </a:extLst>
          </p:cNvPr>
          <p:cNvSpPr/>
          <p:nvPr userDrawn="1"/>
        </p:nvSpPr>
        <p:spPr>
          <a:xfrm>
            <a:off x="667686" y="4074090"/>
            <a:ext cx="6742108" cy="1786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6266DC-9A66-4BCA-AD4D-971A51E6807C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9E4953-5182-47A5-B772-B4E781DB96C7}"/>
              </a:ext>
            </a:extLst>
          </p:cNvPr>
          <p:cNvSpPr/>
          <p:nvPr userDrawn="1"/>
        </p:nvSpPr>
        <p:spPr>
          <a:xfrm>
            <a:off x="6786976" y="4769374"/>
            <a:ext cx="635175" cy="1751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65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608" y="1290977"/>
            <a:ext cx="814996" cy="33518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5399088" y="4998403"/>
            <a:ext cx="2187585" cy="369888"/>
          </a:xfrm>
          <a:prstGeom prst="rect">
            <a:avLst/>
          </a:prstGeom>
          <a:gradFill flip="none" rotWithShape="1">
            <a:gsLst>
              <a:gs pos="0">
                <a:srgbClr val="4D712C"/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814995" y="1615006"/>
            <a:ext cx="9217767" cy="1786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829653" y="4832742"/>
            <a:ext cx="4569803" cy="1726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36" y="2015050"/>
            <a:ext cx="753531" cy="75353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629" y="3108631"/>
            <a:ext cx="1575687" cy="157568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1BD119-ACDD-4ADD-86EA-16CD6B0E13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9653" y="3015134"/>
            <a:ext cx="6391275" cy="53485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en-GB"/>
              <a:t>moments to resonate.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916AC27-7501-491C-B88F-D3B45C63660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4388" y="4099353"/>
            <a:ext cx="5281612" cy="369888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source of your quote goes here.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3ACD670-C500-4A2F-8CA9-4DF8CA034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04988" y="2014538"/>
            <a:ext cx="7188200" cy="931862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en-US"/>
              <a:t>If you have a great quote, give it some space. It may take a few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87D6308-EE6B-405F-9908-75B2908B5CB2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</p:spTree>
    <p:extLst>
      <p:ext uri="{BB962C8B-B14F-4D97-AF65-F5344CB8AC3E}">
        <p14:creationId xmlns:p14="http://schemas.microsoft.com/office/powerpoint/2010/main" val="392625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6B4716EA-E230-4F8B-9709-7FDE38395D7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926" y="2533307"/>
            <a:ext cx="5054599" cy="2867025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5F07504C-98DB-41A0-9708-F700A7E6CA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163" y="2533307"/>
            <a:ext cx="5054599" cy="286702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C9A2ADDE-4101-47C3-85FD-35C7709EEF9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9763" y="2072932"/>
            <a:ext cx="5054598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9AA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one</a:t>
            </a:r>
          </a:p>
          <a:p>
            <a:pPr lvl="0"/>
            <a:endParaRPr lang="en-GB"/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A365DEC8-4CBD-422F-92E2-109E86FE5D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163" y="2072932"/>
            <a:ext cx="5054600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520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two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E2F32E0-453A-4DDA-8863-178664F1FF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90"/>
            <a:ext cx="10540999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Compare two ideas</a:t>
            </a:r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D8C554-5044-45F9-BFF2-2007A592B94E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51C165-4533-49DC-A9FA-D7690A664BFE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F4C1B4-5CB7-4641-90B4-423D85B1CF66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8605873-5667-48B9-927C-7E31F905B9BB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95703C-5FAD-467A-9F85-F1CD77C6B4F6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3040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C2AF6C42-E549-4A17-A757-376FA5B9D9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926" y="2520951"/>
            <a:ext cx="3314537" cy="2781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312AB811-B3C3-49CF-999E-607AC405C1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19738" y="2520950"/>
            <a:ext cx="3314537" cy="2781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F64311B2-03A7-4B65-97BF-2EC8DB8F9C6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9763" y="2060575"/>
            <a:ext cx="3314537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9AA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one</a:t>
            </a:r>
          </a:p>
          <a:p>
            <a:pPr lvl="0"/>
            <a:endParaRPr lang="en-GB"/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117E1FC7-E47E-4468-B2E4-013DC6E44D9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19738" y="2060575"/>
            <a:ext cx="3314537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520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two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012BEE52-5840-45BE-A616-B4B3D63D063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36225" y="2520950"/>
            <a:ext cx="3314537" cy="2781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092F63C5-0BF7-4A8A-AA3E-CF1B96B3017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36225" y="2060575"/>
            <a:ext cx="3314537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>
                <a:solidFill>
                  <a:schemeClr val="accent3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520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three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1B7F7AA-0CE8-4CB7-B95E-D2C69E7CE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90"/>
            <a:ext cx="10540999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Compare three ideas</a:t>
            </a:r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961008-8F81-4E92-9BAE-08CB0D26CE81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51C6B9-A80B-4CEC-8508-DDB3A468076B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9089E4C-CE55-47BD-B168-D892FC179E63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C692ED-6833-4FCC-B488-C05F0F7DF60E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59E03FD-9852-4288-A07C-09DAD601999E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12918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835209" y="5160873"/>
            <a:ext cx="814996" cy="2740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7118297" y="1555697"/>
            <a:ext cx="3470325" cy="519405"/>
          </a:xfrm>
          <a:prstGeom prst="rect">
            <a:avLst/>
          </a:prstGeom>
          <a:gradFill flip="none" rotWithShape="1">
            <a:gsLst>
              <a:gs pos="0">
                <a:srgbClr val="4D712C"/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 userDrawn="1"/>
        </p:nvSpPr>
        <p:spPr>
          <a:xfrm>
            <a:off x="10588622" y="2059042"/>
            <a:ext cx="1603378" cy="292376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 userDrawn="1"/>
        </p:nvSpPr>
        <p:spPr>
          <a:xfrm>
            <a:off x="6110245" y="5160873"/>
            <a:ext cx="2391354" cy="5262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 userDrawn="1"/>
        </p:nvSpPr>
        <p:spPr>
          <a:xfrm>
            <a:off x="7658099" y="5160873"/>
            <a:ext cx="934934" cy="526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 userDrawn="1"/>
        </p:nvSpPr>
        <p:spPr>
          <a:xfrm>
            <a:off x="7658100" y="5160873"/>
            <a:ext cx="843498" cy="526273"/>
          </a:xfrm>
          <a:prstGeom prst="rect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 userDrawn="1"/>
        </p:nvSpPr>
        <p:spPr>
          <a:xfrm>
            <a:off x="8501598" y="4886828"/>
            <a:ext cx="1490289" cy="274045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78A23007-B32A-4E9D-9E43-AA826E06E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50205" y="4171629"/>
            <a:ext cx="5281612" cy="369888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People need time to think about it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0C1C66-D975-4ABF-9DB7-E0E206DF83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0205" y="2555699"/>
            <a:ext cx="7052592" cy="1482901"/>
          </a:xfrm>
        </p:spPr>
        <p:txBody>
          <a:bodyPr>
            <a:no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n-US"/>
              <a:t>Give a big concept a big space</a:t>
            </a:r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D0599AD-C51A-486A-B7D5-A4672A158BA1}"/>
              </a:ext>
            </a:extLst>
          </p:cNvPr>
          <p:cNvSpPr/>
          <p:nvPr userDrawn="1"/>
        </p:nvSpPr>
        <p:spPr>
          <a:xfrm>
            <a:off x="2622769" y="2077373"/>
            <a:ext cx="6009136" cy="2740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6CAAAAE-F294-44BA-9E83-1DA6DD8666F8}"/>
              </a:ext>
            </a:extLst>
          </p:cNvPr>
          <p:cNvSpPr/>
          <p:nvPr userDrawn="1"/>
        </p:nvSpPr>
        <p:spPr>
          <a:xfrm>
            <a:off x="2636487" y="4898721"/>
            <a:ext cx="4192938" cy="2740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591AE43-A535-40EA-B871-DA3B4FA0AD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1609" y="496316"/>
            <a:ext cx="1941160" cy="131908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B40E01-868C-41B1-B084-4CA53232F3A1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</p:spTree>
    <p:extLst>
      <p:ext uri="{BB962C8B-B14F-4D97-AF65-F5344CB8AC3E}">
        <p14:creationId xmlns:p14="http://schemas.microsoft.com/office/powerpoint/2010/main" val="203824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AB9542-DCBA-48C3-A81B-CAB3018B062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530350"/>
            <a:ext cx="6457950" cy="3772915"/>
          </a:xfrm>
        </p:spPr>
        <p:txBody>
          <a:bodyPr/>
          <a:lstStyle/>
          <a:p>
            <a:endParaRPr lang="en-GB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3460039" y="5326257"/>
            <a:ext cx="2482789" cy="2495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-1" y="5575772"/>
            <a:ext cx="3460039" cy="6369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594BAFAB-21B5-459E-A5FB-1CB2AE9712BB}"/>
              </a:ext>
            </a:extLst>
          </p:cNvPr>
          <p:cNvSpPr>
            <a:spLocks noGrp="1"/>
          </p:cNvSpPr>
          <p:nvPr userDrawn="1">
            <p:ph type="pic" sz="quarter" idx="20"/>
          </p:nvPr>
        </p:nvSpPr>
        <p:spPr>
          <a:xfrm>
            <a:off x="878838" y="1280994"/>
            <a:ext cx="4569802" cy="258763"/>
          </a:xfr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5" name="Picture Placeholder 7">
            <a:extLst>
              <a:ext uri="{FF2B5EF4-FFF2-40B4-BE49-F238E27FC236}">
                <a16:creationId xmlns:a16="http://schemas.microsoft.com/office/drawing/2014/main" id="{DEAF065F-E43D-4963-84A4-EB404C2D2867}"/>
              </a:ext>
            </a:extLst>
          </p:cNvPr>
          <p:cNvSpPr>
            <a:spLocks noGrp="1"/>
          </p:cNvSpPr>
          <p:nvPr userDrawn="1">
            <p:ph type="pic" sz="quarter" idx="15"/>
          </p:nvPr>
        </p:nvSpPr>
        <p:spPr>
          <a:xfrm>
            <a:off x="-1" y="1546189"/>
            <a:ext cx="2157081" cy="258763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5EB8339E-E032-4133-993F-D90A9227E02D}"/>
              </a:ext>
            </a:extLst>
          </p:cNvPr>
          <p:cNvSpPr>
            <a:spLocks noGrp="1"/>
          </p:cNvSpPr>
          <p:nvPr userDrawn="1">
            <p:ph type="pic" sz="quarter" idx="21"/>
          </p:nvPr>
        </p:nvSpPr>
        <p:spPr>
          <a:xfrm>
            <a:off x="3460038" y="5577394"/>
            <a:ext cx="2997912" cy="285111"/>
          </a:xfr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A9A79DB1-F446-4941-82AD-0B7B6D8BD61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460038" y="5303265"/>
            <a:ext cx="2997912" cy="286733"/>
          </a:xfr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9" name="Picture Placeholder 5">
            <a:extLst>
              <a:ext uri="{FF2B5EF4-FFF2-40B4-BE49-F238E27FC236}">
                <a16:creationId xmlns:a16="http://schemas.microsoft.com/office/drawing/2014/main" id="{7D4B3865-22F9-494C-90AC-9784D335871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-2" y="5072856"/>
            <a:ext cx="3460039" cy="506413"/>
          </a:xfrm>
          <a:gradFill flip="none" rotWithShape="1">
            <a:gsLst>
              <a:gs pos="0">
                <a:srgbClr val="244C5A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30" name="Picture Placeholder 5">
            <a:extLst>
              <a:ext uri="{FF2B5EF4-FFF2-40B4-BE49-F238E27FC236}">
                <a16:creationId xmlns:a16="http://schemas.microsoft.com/office/drawing/2014/main" id="{FF32E312-2CA3-49C8-9DD6-85254B05BA6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448640" y="1540527"/>
            <a:ext cx="2157081" cy="268185"/>
          </a:xfrm>
          <a:gradFill flip="none" rotWithShape="1">
            <a:gsLst>
              <a:gs pos="0">
                <a:srgbClr val="244C5A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32FC620F-177D-4BFA-846E-439786B838F4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72268" y="987475"/>
            <a:ext cx="706570" cy="268185"/>
          </a:xfr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CC4C5960-511B-4BE3-864A-E614E9120DD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457950" y="5038630"/>
            <a:ext cx="895646" cy="268185"/>
          </a:xfr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E99D3-2C05-452C-B6E2-4EE24FD6F3A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77222" y="2487612"/>
            <a:ext cx="2851150" cy="18827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image can be a great way to represent your ideas.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short text will help people recall the concepts explored.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2A574E7-DEA4-449D-8A57-5BDB90D731F1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</p:spTree>
    <p:extLst>
      <p:ext uri="{BB962C8B-B14F-4D97-AF65-F5344CB8AC3E}">
        <p14:creationId xmlns:p14="http://schemas.microsoft.com/office/powerpoint/2010/main" val="3338446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74676"/>
            <a:ext cx="10515600" cy="10175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60575"/>
            <a:ext cx="10515600" cy="3827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07518-608D-40DC-9EA3-FD303F109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48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8" r:id="rId5"/>
    <p:sldLayoutId id="2147483659" r:id="rId6"/>
    <p:sldLayoutId id="2147483660" r:id="rId7"/>
    <p:sldLayoutId id="2147483654" r:id="rId8"/>
    <p:sldLayoutId id="2147483661" r:id="rId9"/>
    <p:sldLayoutId id="2147483662" r:id="rId10"/>
    <p:sldLayoutId id="2147483669" r:id="rId11"/>
    <p:sldLayoutId id="2147483663" r:id="rId12"/>
    <p:sldLayoutId id="2147483670" r:id="rId13"/>
    <p:sldLayoutId id="2147483671" r:id="rId14"/>
    <p:sldLayoutId id="2147483672" r:id="rId15"/>
    <p:sldLayoutId id="2147483667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2000"/>
        </a:spcBef>
        <a:buClr>
          <a:schemeClr val="bg2"/>
        </a:buClr>
        <a:buSzPct val="150000"/>
        <a:buFont typeface="Arial Black" panose="020B0A040201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>
            <a:lumMod val="60000"/>
            <a:lumOff val="40000"/>
          </a:schemeClr>
        </a:buClr>
        <a:buSzPct val="150000"/>
        <a:buFont typeface="Arial Black" panose="020B0A040201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9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>
            <a:extLst>
              <a:ext uri="{FF2B5EF4-FFF2-40B4-BE49-F238E27FC236}">
                <a16:creationId xmlns:a16="http://schemas.microsoft.com/office/drawing/2014/main" id="{DD8BCA89-53EF-4C10-8E6B-4EE72F3CF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Pre-session reflection prompts</a:t>
            </a:r>
          </a:p>
        </p:txBody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899EECA1-40BC-4646-9156-9268D95473F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621124" y="1676695"/>
            <a:ext cx="9221492" cy="4016080"/>
          </a:xfrm>
        </p:spPr>
        <p:txBody>
          <a:bodyPr>
            <a:normAutofit/>
          </a:bodyPr>
          <a:lstStyle/>
          <a:p>
            <a:r>
              <a:rPr lang="en-GB" altLang="en-US" dirty="0"/>
              <a:t>What aspects of your natural decision-making style typically help your decision-making process?</a:t>
            </a:r>
          </a:p>
          <a:p>
            <a:r>
              <a:rPr lang="en-GB" altLang="en-US" dirty="0"/>
              <a:t>What aspects of your style can create challenges during your decision-making process?</a:t>
            </a:r>
          </a:p>
          <a:p>
            <a:r>
              <a:rPr lang="en-GB" altLang="en-US" dirty="0"/>
              <a:t>Think about someone you know whose decision-making style is different to yours.</a:t>
            </a:r>
          </a:p>
          <a:p>
            <a:pPr lvl="1"/>
            <a:r>
              <a:rPr lang="en-GB" altLang="en-US" dirty="0"/>
              <a:t>Which elements of their approach to decision-making do you admire? Why?</a:t>
            </a:r>
          </a:p>
          <a:p>
            <a:pPr lvl="1"/>
            <a:r>
              <a:rPr lang="en-GB" altLang="en-US" dirty="0"/>
              <a:t>Which aspects of their decision-making style do you find more difficult to deal with? Why?</a:t>
            </a: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>
            <a:extLst>
              <a:ext uri="{FF2B5EF4-FFF2-40B4-BE49-F238E27FC236}">
                <a16:creationId xmlns:a16="http://schemas.microsoft.com/office/drawing/2014/main" id="{DD8BCA89-53EF-4C10-8E6B-4EE72F3CF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Decision-making sequence</a:t>
            </a:r>
          </a:p>
        </p:txBody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899EECA1-40BC-4646-9156-9268D95473F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621124" y="1676695"/>
            <a:ext cx="9221492" cy="4016080"/>
          </a:xfrm>
        </p:spPr>
        <p:txBody>
          <a:bodyPr/>
          <a:lstStyle/>
          <a:p>
            <a:r>
              <a:rPr lang="en-GB" altLang="en-US" dirty="0"/>
              <a:t>Also known as the Z, or Zig-zag model</a:t>
            </a:r>
          </a:p>
          <a:p>
            <a:r>
              <a:rPr lang="en-GB" altLang="en-US" dirty="0"/>
              <a:t>The model emphasises the personality type preference pairs </a:t>
            </a:r>
            <a:r>
              <a:rPr lang="en-GB" altLang="en-US"/>
              <a:t>of Sensing–Intuition and Thinking–Feeling</a:t>
            </a:r>
            <a:endParaRPr lang="en-GB" altLang="en-US" dirty="0"/>
          </a:p>
        </p:txBody>
      </p:sp>
      <p:pic>
        <p:nvPicPr>
          <p:cNvPr id="177156" name="Picture 3">
            <a:extLst>
              <a:ext uri="{FF2B5EF4-FFF2-40B4-BE49-F238E27FC236}">
                <a16:creationId xmlns:a16="http://schemas.microsoft.com/office/drawing/2014/main" id="{C39DFCA8-1827-4FF6-9D24-54DBC9D49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930" y="3523186"/>
            <a:ext cx="1511527" cy="508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7" name="Picture 4">
            <a:extLst>
              <a:ext uri="{FF2B5EF4-FFF2-40B4-BE49-F238E27FC236}">
                <a16:creationId xmlns:a16="http://schemas.microsoft.com/office/drawing/2014/main" id="{6863E1AA-7E84-4BD4-8EBA-3E78F8ACA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493" y="3561508"/>
            <a:ext cx="1859952" cy="469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5">
            <a:extLst>
              <a:ext uri="{FF2B5EF4-FFF2-40B4-BE49-F238E27FC236}">
                <a16:creationId xmlns:a16="http://schemas.microsoft.com/office/drawing/2014/main" id="{8D91567F-5A16-43F3-B096-9BEDE0BA6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995" y="5438624"/>
            <a:ext cx="1791462" cy="484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9" name="Picture 6">
            <a:extLst>
              <a:ext uri="{FF2B5EF4-FFF2-40B4-BE49-F238E27FC236}">
                <a16:creationId xmlns:a16="http://schemas.microsoft.com/office/drawing/2014/main" id="{C9A80526-5F31-4D5A-BACD-37DC931DC2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493" y="5421378"/>
            <a:ext cx="1556958" cy="542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60" name="Picture 7">
            <a:extLst>
              <a:ext uri="{FF2B5EF4-FFF2-40B4-BE49-F238E27FC236}">
                <a16:creationId xmlns:a16="http://schemas.microsoft.com/office/drawing/2014/main" id="{8E2C605B-9101-4EE3-98FD-D624B35CB4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531" y="3588152"/>
            <a:ext cx="2666488" cy="2181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644379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Title 14">
            <a:extLst>
              <a:ext uri="{FF2B5EF4-FFF2-40B4-BE49-F238E27FC236}">
                <a16:creationId xmlns:a16="http://schemas.microsoft.com/office/drawing/2014/main" id="{16010E31-FB0C-42BF-AF56-3779C0A18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Decision-making sequence for problem-solving </a:t>
            </a:r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08678AC-286D-CF40-93A1-E5B7B428CD4A}"/>
              </a:ext>
            </a:extLst>
          </p:cNvPr>
          <p:cNvSpPr txBox="1"/>
          <p:nvPr/>
        </p:nvSpPr>
        <p:spPr>
          <a:xfrm>
            <a:off x="443502" y="2084252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 minutes exploring the Sensing perspective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6EA370-2F21-634D-8BDD-5986BF1BA307}"/>
              </a:ext>
            </a:extLst>
          </p:cNvPr>
          <p:cNvSpPr txBox="1"/>
          <p:nvPr/>
        </p:nvSpPr>
        <p:spPr>
          <a:xfrm>
            <a:off x="9762769" y="2084253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 minutes exploring the Intuition perspective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A3199F-31C9-2149-B874-66AF3055B868}"/>
              </a:ext>
            </a:extLst>
          </p:cNvPr>
          <p:cNvSpPr txBox="1"/>
          <p:nvPr/>
        </p:nvSpPr>
        <p:spPr>
          <a:xfrm>
            <a:off x="443502" y="3940463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 minutes exploring the Thinking perspective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CB5158-4054-574E-AD26-631624F8D86C}"/>
              </a:ext>
            </a:extLst>
          </p:cNvPr>
          <p:cNvSpPr txBox="1"/>
          <p:nvPr/>
        </p:nvSpPr>
        <p:spPr>
          <a:xfrm>
            <a:off x="9762769" y="3940463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 minutes exploring the Feeling perspective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EC3F99-66E2-422E-8137-33BF573AF4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6102" y="1847090"/>
            <a:ext cx="7373853" cy="370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86194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>
            <a:extLst>
              <a:ext uri="{FF2B5EF4-FFF2-40B4-BE49-F238E27FC236}">
                <a16:creationId xmlns:a16="http://schemas.microsoft.com/office/drawing/2014/main" id="{DD8BCA89-53EF-4C10-8E6B-4EE72F3CF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Example debrief questions</a:t>
            </a:r>
          </a:p>
        </p:txBody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899EECA1-40BC-4646-9156-9268D95473F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621124" y="1676695"/>
            <a:ext cx="9221492" cy="4016080"/>
          </a:xfrm>
        </p:spPr>
        <p:txBody>
          <a:bodyPr>
            <a:noAutofit/>
          </a:bodyPr>
          <a:lstStyle/>
          <a:p>
            <a:r>
              <a:rPr lang="en-GB" altLang="en-US" sz="1800" dirty="0"/>
              <a:t>What did you notice about your effort and energy levels and those of the group at each stage?</a:t>
            </a:r>
          </a:p>
          <a:p>
            <a:r>
              <a:rPr lang="en-GB" altLang="en-US" sz="1800" dirty="0"/>
              <a:t>How did it feel systematically working through all four preferences in this way?</a:t>
            </a:r>
          </a:p>
          <a:p>
            <a:r>
              <a:rPr lang="en-GB" altLang="en-US" sz="1800" dirty="0"/>
              <a:t>Which preferences were most comfortable?</a:t>
            </a:r>
          </a:p>
          <a:p>
            <a:r>
              <a:rPr lang="en-GB" altLang="en-US" sz="1800" dirty="0"/>
              <a:t>Which preferences felt most difficult?</a:t>
            </a:r>
          </a:p>
          <a:p>
            <a:r>
              <a:rPr lang="en-GB" altLang="en-US" sz="1800" dirty="0"/>
              <a:t>What did you notice about yourself during the exercise?</a:t>
            </a:r>
          </a:p>
          <a:p>
            <a:r>
              <a:rPr lang="en-GB" altLang="en-US" sz="1800" dirty="0"/>
              <a:t>What did you notice about your colleagues?</a:t>
            </a:r>
          </a:p>
          <a:p>
            <a:r>
              <a:rPr lang="en-GB" altLang="en-US" sz="1800" dirty="0"/>
              <a:t>What might all of this tell you about your team decision-making style?</a:t>
            </a:r>
          </a:p>
          <a:p>
            <a:r>
              <a:rPr lang="en-GB" altLang="en-US" sz="1800" dirty="0"/>
              <a:t>What specifically do you need to do as a team to make more effective decisions together?</a:t>
            </a:r>
          </a:p>
        </p:txBody>
      </p:sp>
    </p:spTree>
    <p:extLst>
      <p:ext uri="{BB962C8B-B14F-4D97-AF65-F5344CB8AC3E}">
        <p14:creationId xmlns:p14="http://schemas.microsoft.com/office/powerpoint/2010/main" val="2670302663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54575B"/>
      </a:dk1>
      <a:lt1>
        <a:srgbClr val="FFFFFF"/>
      </a:lt1>
      <a:dk2>
        <a:srgbClr val="8CB80F"/>
      </a:dk2>
      <a:lt2>
        <a:srgbClr val="19AABA"/>
      </a:lt2>
      <a:accent1>
        <a:srgbClr val="DC500A"/>
      </a:accent1>
      <a:accent2>
        <a:srgbClr val="EBBA17"/>
      </a:accent2>
      <a:accent3>
        <a:srgbClr val="AE1237"/>
      </a:accent3>
      <a:accent4>
        <a:srgbClr val="C72E75"/>
      </a:accent4>
      <a:accent5>
        <a:srgbClr val="117782"/>
      </a:accent5>
      <a:accent6>
        <a:srgbClr val="62A342"/>
      </a:accent6>
      <a:hlink>
        <a:srgbClr val="552062"/>
      </a:hlink>
      <a:folHlink>
        <a:srgbClr val="000000"/>
      </a:folHlink>
    </a:clrScheme>
    <a:fontScheme name="The Myers-Briggs Company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7D7950A6055C4F9014BC2B6FE9B943" ma:contentTypeVersion="13" ma:contentTypeDescription="Create a new document." ma:contentTypeScope="" ma:versionID="9d3402f6386987d648831e7ede5bc3af">
  <xsd:schema xmlns:xsd="http://www.w3.org/2001/XMLSchema" xmlns:xs="http://www.w3.org/2001/XMLSchema" xmlns:p="http://schemas.microsoft.com/office/2006/metadata/properties" xmlns:ns2="a05501d3-a399-48c1-b0d6-aafcb0115718" xmlns:ns3="9d3ade63-dd84-44bc-a623-b06104ea5f4b" targetNamespace="http://schemas.microsoft.com/office/2006/metadata/properties" ma:root="true" ma:fieldsID="169550594f5dac7a8656dfb66cff691d" ns2:_="" ns3:_="">
    <xsd:import namespace="a05501d3-a399-48c1-b0d6-aafcb0115718"/>
    <xsd:import namespace="9d3ade63-dd84-44bc-a623-b06104ea5f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5501d3-a399-48c1-b0d6-aafcb01157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3ade63-dd84-44bc-a623-b06104ea5f4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098126-6FF6-4F83-BE62-ADC4FC1C72BB}"/>
</file>

<file path=customXml/itemProps2.xml><?xml version="1.0" encoding="utf-8"?>
<ds:datastoreItem xmlns:ds="http://schemas.openxmlformats.org/officeDocument/2006/customXml" ds:itemID="{799B9C1B-82FB-436C-A049-812D5DB9A6A1}">
  <ds:schemaRefs>
    <ds:schemaRef ds:uri="9d3ade63-dd84-44bc-a623-b06104ea5f4b"/>
    <ds:schemaRef ds:uri="a05501d3-a399-48c1-b0d6-aafcb011571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BD4CD4-2DF5-476F-B86F-CC42765D78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17343</TotalTime>
  <Words>227</Words>
  <Application>Microsoft Office PowerPoint</Application>
  <PresentationFormat>Widescreen</PresentationFormat>
  <Paragraphs>27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Calibri</vt:lpstr>
      <vt:lpstr>Open Sans</vt:lpstr>
      <vt:lpstr>Open Sans Semibold</vt:lpstr>
      <vt:lpstr>Office Theme</vt:lpstr>
      <vt:lpstr>Pre-session reflection prompts</vt:lpstr>
      <vt:lpstr>Decision-making sequence</vt:lpstr>
      <vt:lpstr>Decision-making sequence for problem-solving </vt:lpstr>
      <vt:lpstr>Example debrief questions</vt:lpstr>
    </vt:vector>
  </TitlesOfParts>
  <Company>CPP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 Collins</dc:creator>
  <cp:lastModifiedBy>Eleanor Holmes</cp:lastModifiedBy>
  <cp:revision>89</cp:revision>
  <dcterms:created xsi:type="dcterms:W3CDTF">2018-05-21T13:55:24Z</dcterms:created>
  <dcterms:modified xsi:type="dcterms:W3CDTF">2021-05-23T19:49:20Z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0x010100BC7D7950A6055C4F9014BC2B6FE9B943</vt:lpwstr>
  </property>
</Properties>
</file>