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1783" r:id="rId5"/>
    <p:sldId id="1799" r:id="rId6"/>
    <p:sldId id="1796" r:id="rId7"/>
    <p:sldId id="1797" r:id="rId8"/>
    <p:sldId id="180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Toma" initials="DT" lastIdx="1" clrIdx="0">
    <p:extLst>
      <p:ext uri="{19B8F6BF-5375-455C-9EA6-DF929625EA0E}">
        <p15:presenceInfo xmlns:p15="http://schemas.microsoft.com/office/powerpoint/2012/main" userId="S::DToma@themyersbriggs.com::fb3c7a7d-3029-4eb9-ace3-3ebcc0a7ecd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A342"/>
    <a:srgbClr val="4D712C"/>
    <a:srgbClr val="244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19B17C-AAFA-4816-B595-CB020EA1ABE4}" v="1" dt="2021-05-24T09:46:46.5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–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–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05"/>
    <p:restoredTop sz="93514" autoAdjust="0"/>
  </p:normalViewPr>
  <p:slideViewPr>
    <p:cSldViewPr snapToGrid="0">
      <p:cViewPr varScale="1">
        <p:scale>
          <a:sx n="57" d="100"/>
          <a:sy n="57" d="100"/>
        </p:scale>
        <p:origin x="52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anor Holmes" userId="S::eholmes@themyersbriggs.com::39a20dcd-0bbf-4da1-827d-5ce0b3386e07" providerId="AD" clId="Web-{6D19B17C-AAFA-4816-B595-CB020EA1ABE4}"/>
    <pc:docChg chg="modSld">
      <pc:chgData name="Eleanor Holmes" userId="S::eholmes@themyersbriggs.com::39a20dcd-0bbf-4da1-827d-5ce0b3386e07" providerId="AD" clId="Web-{6D19B17C-AAFA-4816-B595-CB020EA1ABE4}" dt="2021-05-24T09:46:46.551" v="0" actId="14100"/>
      <pc:docMkLst>
        <pc:docMk/>
      </pc:docMkLst>
      <pc:sldChg chg="modSp">
        <pc:chgData name="Eleanor Holmes" userId="S::eholmes@themyersbriggs.com::39a20dcd-0bbf-4da1-827d-5ce0b3386e07" providerId="AD" clId="Web-{6D19B17C-AAFA-4816-B595-CB020EA1ABE4}" dt="2021-05-24T09:46:46.551" v="0" actId="14100"/>
        <pc:sldMkLst>
          <pc:docMk/>
          <pc:sldMk cId="1102924119" sldId="1800"/>
        </pc:sldMkLst>
        <pc:picChg chg="mod">
          <ac:chgData name="Eleanor Holmes" userId="S::eholmes@themyersbriggs.com::39a20dcd-0bbf-4da1-827d-5ce0b3386e07" providerId="AD" clId="Web-{6D19B17C-AAFA-4816-B595-CB020EA1ABE4}" dt="2021-05-24T09:46:46.551" v="0" actId="14100"/>
          <ac:picMkLst>
            <pc:docMk/>
            <pc:sldMk cId="1102924119" sldId="1800"/>
            <ac:picMk id="16" creationId="{68458435-E737-F54F-ACC4-7BCC7F75A194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D69C3-3C69-4EE8-A483-1B4F2CCBC1B5}" type="datetimeFigureOut">
              <a:rPr lang="en-GB" smtClean="0"/>
              <a:t>24/05/2021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CD9879-ADEF-4DD3-8034-C69FA85DAD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773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2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CD9879-ADEF-4DD3-8034-C69FA85DAD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962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2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CD9879-ADEF-4DD3-8034-C69FA85DAD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5088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lnSpc>
                <a:spcPct val="90000"/>
              </a:lnSpc>
              <a:spcBef>
                <a:spcPts val="2000"/>
              </a:spcBef>
              <a:buFont typeface="Arial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CD9879-ADEF-4DD3-8034-C69FA85DAD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676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62886" y="5850163"/>
            <a:ext cx="3282272" cy="663988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92FD3040-D9F3-4A8E-BA30-7E21CCDDE311}"/>
              </a:ext>
            </a:extLst>
          </p:cNvPr>
          <p:cNvSpPr/>
          <p:nvPr userDrawn="1"/>
        </p:nvSpPr>
        <p:spPr>
          <a:xfrm>
            <a:off x="0" y="545430"/>
            <a:ext cx="2834640" cy="281102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3844B9C-17AF-4AA0-9DFE-01535CF3D151}"/>
              </a:ext>
            </a:extLst>
          </p:cNvPr>
          <p:cNvSpPr/>
          <p:nvPr userDrawn="1"/>
        </p:nvSpPr>
        <p:spPr>
          <a:xfrm>
            <a:off x="695095" y="824219"/>
            <a:ext cx="7209765" cy="334004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A8BEDEC-AE67-492B-A4DB-515E8A402ADA}"/>
              </a:ext>
            </a:extLst>
          </p:cNvPr>
          <p:cNvSpPr/>
          <p:nvPr userDrawn="1"/>
        </p:nvSpPr>
        <p:spPr>
          <a:xfrm>
            <a:off x="5934609" y="4170186"/>
            <a:ext cx="2901869" cy="26733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CE81DAA-8159-491E-A3F9-4B4C715ACCA5}"/>
              </a:ext>
            </a:extLst>
          </p:cNvPr>
          <p:cNvSpPr/>
          <p:nvPr userDrawn="1"/>
        </p:nvSpPr>
        <p:spPr>
          <a:xfrm>
            <a:off x="8836479" y="3638761"/>
            <a:ext cx="2173277" cy="53733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4F6D758-F4BC-45CA-9C4A-FE5487480691}"/>
              </a:ext>
            </a:extLst>
          </p:cNvPr>
          <p:cNvSpPr/>
          <p:nvPr userDrawn="1"/>
        </p:nvSpPr>
        <p:spPr>
          <a:xfrm>
            <a:off x="5934609" y="4960826"/>
            <a:ext cx="1094344" cy="278392"/>
          </a:xfrm>
          <a:prstGeom prst="rect">
            <a:avLst/>
          </a:prstGeom>
          <a:gradFill>
            <a:gsLst>
              <a:gs pos="0">
                <a:schemeClr val="tx2"/>
              </a:gs>
              <a:gs pos="100000">
                <a:srgbClr val="4D712C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99CB94-F1C6-4D40-9EDE-2AD7852D18AA}"/>
              </a:ext>
            </a:extLst>
          </p:cNvPr>
          <p:cNvSpPr/>
          <p:nvPr userDrawn="1"/>
        </p:nvSpPr>
        <p:spPr>
          <a:xfrm>
            <a:off x="11009756" y="4176092"/>
            <a:ext cx="835402" cy="26046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8DB6448-73CA-423B-97FE-0E403AB7907C}"/>
              </a:ext>
            </a:extLst>
          </p:cNvPr>
          <p:cNvGrpSpPr/>
          <p:nvPr userDrawn="1"/>
        </p:nvGrpSpPr>
        <p:grpSpPr>
          <a:xfrm>
            <a:off x="695095" y="3629663"/>
            <a:ext cx="7209765" cy="540629"/>
            <a:chOff x="1055984" y="3772034"/>
            <a:chExt cx="5763670" cy="377728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CBB3CE27-63B4-4430-BBCC-C29CCCD86112}"/>
                </a:ext>
              </a:extLst>
            </p:cNvPr>
            <p:cNvSpPr/>
            <p:nvPr userDrawn="1"/>
          </p:nvSpPr>
          <p:spPr>
            <a:xfrm>
              <a:off x="1055984" y="3772204"/>
              <a:ext cx="5763670" cy="3775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A4A350F-A857-446E-B621-B499F9A3E1C0}"/>
                </a:ext>
              </a:extLst>
            </p:cNvPr>
            <p:cNvSpPr/>
            <p:nvPr userDrawn="1"/>
          </p:nvSpPr>
          <p:spPr>
            <a:xfrm>
              <a:off x="1055984" y="3772034"/>
              <a:ext cx="5763670" cy="377558"/>
            </a:xfrm>
            <a:prstGeom prst="rect">
              <a:avLst/>
            </a:prstGeom>
            <a:solidFill>
              <a:schemeClr val="bg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3D57A448-F84A-4537-837D-68E8FD5346C9}"/>
              </a:ext>
            </a:extLst>
          </p:cNvPr>
          <p:cNvSpPr/>
          <p:nvPr userDrawn="1"/>
        </p:nvSpPr>
        <p:spPr>
          <a:xfrm>
            <a:off x="3761331" y="4434257"/>
            <a:ext cx="2173277" cy="534244"/>
          </a:xfrm>
          <a:prstGeom prst="rect">
            <a:avLst/>
          </a:prstGeo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/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49F08D90-8FA4-49C8-8C1F-E2FD4817612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91312" y="1148051"/>
            <a:ext cx="6648628" cy="1594257"/>
          </a:xfrm>
        </p:spPr>
        <p:txBody>
          <a:bodyPr anchor="t">
            <a:noAutofit/>
          </a:bodyPr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Presentation title goes here</a:t>
            </a:r>
            <a:endParaRPr lang="en-GB"/>
          </a:p>
        </p:txBody>
      </p:sp>
      <p:sp>
        <p:nvSpPr>
          <p:cNvPr id="36" name="Subtitle 2">
            <a:extLst>
              <a:ext uri="{FF2B5EF4-FFF2-40B4-BE49-F238E27FC236}">
                <a16:creationId xmlns:a16="http://schemas.microsoft.com/office/drawing/2014/main" id="{82DA124E-2113-4C7B-9CC4-F6DF48BD4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991313" y="2846649"/>
            <a:ext cx="6648628" cy="681621"/>
          </a:xfrm>
        </p:spPr>
        <p:txBody>
          <a:bodyPr>
            <a:noAutofit/>
          </a:bodyPr>
          <a:lstStyle>
            <a:lvl1pPr marL="0" indent="0" algn="l">
              <a:spcBef>
                <a:spcPts val="400"/>
              </a:spcBef>
              <a:buNone/>
              <a:defRPr sz="20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01A920B-11DA-4716-A5D3-A33DA4F32F75}"/>
              </a:ext>
            </a:extLst>
          </p:cNvPr>
          <p:cNvSpPr/>
          <p:nvPr userDrawn="1"/>
        </p:nvSpPr>
        <p:spPr>
          <a:xfrm>
            <a:off x="7028953" y="5239218"/>
            <a:ext cx="435876" cy="26733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BCBD82D-D6BF-4976-AB4C-E3F0117F0A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58871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1" name="Picture Placeholder 9">
            <a:extLst>
              <a:ext uri="{FF2B5EF4-FFF2-40B4-BE49-F238E27FC236}">
                <a16:creationId xmlns:a16="http://schemas.microsoft.com/office/drawing/2014/main" id="{611A511F-8A66-440B-94E4-B10F86634D5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C8F7B463-3D3C-473B-8C59-E328FB99A6C0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3">
            <a:extLst>
              <a:ext uri="{FF2B5EF4-FFF2-40B4-BE49-F238E27FC236}">
                <a16:creationId xmlns:a16="http://schemas.microsoft.com/office/drawing/2014/main" id="{F69B9A07-A897-40A5-9812-1807E777CD8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11C7EF50-26C8-4566-A4D5-474F4E0FCB4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16E1A2B4-2C5C-4058-8406-3A15A675B41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7C67A8E2-867A-4C75-92FD-8B2601445B03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6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8" name="Picture Placeholder 3">
            <a:extLst>
              <a:ext uri="{FF2B5EF4-FFF2-40B4-BE49-F238E27FC236}">
                <a16:creationId xmlns:a16="http://schemas.microsoft.com/office/drawing/2014/main" id="{48662937-5955-458D-9DEE-E924703A3817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0"/>
            <a:ext cx="1179318" cy="265114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015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21C46ED-DC5A-4549-AC31-5B629A8966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3">
            <a:extLst>
              <a:ext uri="{FF2B5EF4-FFF2-40B4-BE49-F238E27FC236}">
                <a16:creationId xmlns:a16="http://schemas.microsoft.com/office/drawing/2014/main" id="{2799AA21-29B6-462B-940A-0E470EC95E1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" y="4998424"/>
            <a:ext cx="3033757" cy="1319462"/>
          </a:xfr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62056C32-B4B3-4793-9073-72F18595B3D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22" name="Picture Placeholder 3">
            <a:extLst>
              <a:ext uri="{FF2B5EF4-FFF2-40B4-BE49-F238E27FC236}">
                <a16:creationId xmlns:a16="http://schemas.microsoft.com/office/drawing/2014/main" id="{E314C4DD-A50F-44B7-B8A2-5C8EA9AABF29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 rot="10800000">
            <a:off x="0" y="6493191"/>
            <a:ext cx="1106682" cy="177656"/>
          </a:xfrm>
          <a:gradFill>
            <a:gsLst>
              <a:gs pos="0">
                <a:schemeClr val="accent5"/>
              </a:gs>
              <a:gs pos="100000">
                <a:schemeClr val="bg2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1" name="Picture Placeholder 3">
            <a:extLst>
              <a:ext uri="{FF2B5EF4-FFF2-40B4-BE49-F238E27FC236}">
                <a16:creationId xmlns:a16="http://schemas.microsoft.com/office/drawing/2014/main" id="{65185C69-34BC-4959-BA85-6D22277E6B32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5" y="6315689"/>
            <a:ext cx="1106681" cy="258763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382AC347-ACBD-4C20-9153-CDC476A394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77052" y="5159177"/>
            <a:ext cx="2694341" cy="981207"/>
          </a:xfrm>
        </p:spPr>
        <p:txBody>
          <a:bodyPr>
            <a:noAutofit/>
          </a:bodyPr>
          <a:lstStyle>
            <a:lvl1pPr marL="0" indent="0" algn="l">
              <a:buNone/>
              <a:defRPr sz="1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For a big idea, try a big image</a:t>
            </a:r>
            <a:endParaRPr lang="en-GB"/>
          </a:p>
        </p:txBody>
      </p:sp>
      <p:sp>
        <p:nvSpPr>
          <p:cNvPr id="11" name="Picture Placeholder 3">
            <a:extLst>
              <a:ext uri="{FF2B5EF4-FFF2-40B4-BE49-F238E27FC236}">
                <a16:creationId xmlns:a16="http://schemas.microsoft.com/office/drawing/2014/main" id="{EF1964A9-0E84-4A22-8799-0FD1925D09B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2286005" y="6307488"/>
            <a:ext cx="747758" cy="273755"/>
          </a:xfr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B5D90BEA-AD95-4BF2-BBA4-E710016E5CA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1106686" y="6316131"/>
            <a:ext cx="1179318" cy="256120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83656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360617-6027-4AD3-AA96-A19ACA9A07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601" y="2078111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13" name="Picture Placeholder 9">
            <a:extLst>
              <a:ext uri="{FF2B5EF4-FFF2-40B4-BE49-F238E27FC236}">
                <a16:creationId xmlns:a16="http://schemas.microsoft.com/office/drawing/2014/main" id="{DDF3296A-A472-4B31-9597-C4A113402D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5C6F103-AABA-4A14-961E-BFA10DE72D9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8895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92850D-396B-464F-8954-85C02B97E1DC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2E17E91-BDFC-4B57-A477-B6CFFC926775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48221F0-8E73-4D43-82E7-B79A76A81B4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3E3C6CE-E2CF-481D-A90E-D048841A7B1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9425" y="-2068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B10CB0F6-E61C-4221-B944-4CAD2EEBC87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EFE7861-46E8-4D9D-8F14-5655F745672D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393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A4858A9-C821-4303-9B15-75D62EF39F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09764" y="2064038"/>
            <a:ext cx="5089525" cy="32226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A half-page image is a great way to use portrait while staying on brand.</a:t>
            </a:r>
            <a:endParaRPr lang="en-GB"/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D6763821-75E4-4E7A-841C-E66C7096ACF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70CA7B6-CA60-46C6-90DA-FDC2675E7D4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1063099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F8C938-7EA8-4C94-B370-E7F0E32765CA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BB2F24F-E659-4371-AD27-52911BBF9017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B10046A-ED2C-4BC0-AFC9-3969FF5FA3E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81199951-D257-40AB-A93E-E1D9FE5263B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2825" y="234745"/>
            <a:ext cx="47660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ECAE7016-1433-41A9-BFBE-83BA04758F06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60879" y="-10614"/>
            <a:ext cx="574859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8C582F8E-B321-4A69-880C-3E3E3F4C66EC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090964" y="-6263"/>
            <a:ext cx="469916" cy="233362"/>
          </a:xfr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88279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black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D679589-E71F-44B4-AA07-914908B40AD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15839" y="6121088"/>
            <a:ext cx="2055813" cy="414338"/>
          </a:xfrm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6703322B-66E5-4661-86EE-756EF942CE5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7660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1CB55-ED56-4961-BA3A-26EA5F10F5CD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E8DA812-756E-4F39-B58E-FA88707A75D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02C8D4-5309-453C-9F03-B20E3BADC61A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A6BAA34F-F455-4C02-BF66-531C2FA3565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60C30D8B-D572-469B-8C3B-02212976F85F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43560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-page no bullets - whi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92A01917-888D-4230-9C11-CB97322CB33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2825" y="0"/>
            <a:ext cx="6099175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6DA1523-8E7E-42AD-9A16-1B3B26D2E19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715500" y="6121400"/>
            <a:ext cx="2055813" cy="41433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>
                <a:noFill/>
              </a:defRPr>
            </a:lvl1pPr>
          </a:lstStyle>
          <a:p>
            <a:endParaRPr lang="en-GB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F718B28-66F5-4AC0-BF52-B609ECE07D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5089362" cy="939532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How to use portrait images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C78E9AD-D5A9-4AF3-956F-D362343ACA23}"/>
              </a:ext>
            </a:extLst>
          </p:cNvPr>
          <p:cNvSpPr/>
          <p:nvPr userDrawn="1"/>
        </p:nvSpPr>
        <p:spPr>
          <a:xfrm>
            <a:off x="646081" y="367972"/>
            <a:ext cx="5446744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BBB6E3F-9157-459C-B7F7-7C93D9935163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B00A1E0-7F2E-458B-AED5-0E3CF3EC8A18}"/>
              </a:ext>
            </a:extLst>
          </p:cNvPr>
          <p:cNvSpPr txBox="1"/>
          <p:nvPr userDrawn="1"/>
        </p:nvSpPr>
        <p:spPr>
          <a:xfrm>
            <a:off x="1184558" y="6604564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D998201F-AD7A-42F3-A8AF-EADAD55C74C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095116" y="492702"/>
            <a:ext cx="643790" cy="129776"/>
          </a:xfr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17" name="Picture Placeholder 5">
            <a:extLst>
              <a:ext uri="{FF2B5EF4-FFF2-40B4-BE49-F238E27FC236}">
                <a16:creationId xmlns:a16="http://schemas.microsoft.com/office/drawing/2014/main" id="{AF90630A-B89B-41DD-A3BC-F4D218A03A9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738906" y="259340"/>
            <a:ext cx="863601" cy="233362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817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220461-C60F-4D05-84C6-BB7A9F21E0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654490"/>
            <a:ext cx="10533952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Slide title goes here</a:t>
            </a: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0D466B-9379-478E-BE9D-8F89D91ABC2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7A0870-7119-4832-9ACA-2C3826F2D416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BBB8C9-1261-49CB-9EFD-A9EB12AEC9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C082C83-0AAB-4C1D-ABA6-78288D38A462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B20B21C-3E09-4523-AD15-145F28021941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53643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5A220461-C60F-4D05-84C6-BB7A9F21E0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4" y="406015"/>
            <a:ext cx="10533952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Slide title goes here</a:t>
            </a:r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BBB8C9-1261-49CB-9EFD-A9EB12AEC9F4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443122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Agenda</a:t>
            </a: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26E1F1F4-8E60-4C53-96BB-CE65B6D76FD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3586463"/>
          </a:xfrm>
        </p:spPr>
        <p:txBody>
          <a:bodyPr>
            <a:noAutofit/>
          </a:bodyPr>
          <a:lstStyle>
            <a:lvl1pPr marL="457200" indent="-457200">
              <a:spcBef>
                <a:spcPts val="2000"/>
              </a:spcBef>
              <a:buSzPct val="100000"/>
              <a:buFont typeface="+mj-lt"/>
              <a:buAutoNum type="arabicPeriod"/>
              <a:defRPr sz="2000">
                <a:latin typeface="+mj-lt"/>
              </a:defRPr>
            </a:lvl1pPr>
            <a:lvl2pPr marL="914400" indent="-457200">
              <a:spcBef>
                <a:spcPts val="1200"/>
              </a:spcBef>
              <a:buClr>
                <a:srgbClr val="A4D8E0"/>
              </a:buClr>
              <a:buSzPct val="100000"/>
              <a:buFont typeface="+mj-lt"/>
              <a:buAutoNum type="alphaLcPeriod"/>
              <a:defRPr sz="2000">
                <a:latin typeface="+mj-lt"/>
              </a:defRPr>
            </a:lvl2pPr>
          </a:lstStyle>
          <a:p>
            <a:pPr lvl="0"/>
            <a:r>
              <a:rPr lang="en-US"/>
              <a:t>Agenda item 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E53515F-A204-497B-91CA-C7569BD5E9F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4EADD3-F1D2-4192-A0B2-1F1032F863ED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DFCC04D-8536-4D16-B20C-84E8EB71B41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5659186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45FBB-C0A4-4497-9856-6625BBDD78E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763" y="2072932"/>
            <a:ext cx="10335603" cy="2068513"/>
          </a:xfrm>
        </p:spPr>
        <p:txBody>
          <a:bodyPr>
            <a:noAutofit/>
          </a:bodyPr>
          <a:lstStyle>
            <a:lvl1pPr>
              <a:spcBef>
                <a:spcPts val="2000"/>
              </a:spcBef>
              <a:defRPr sz="2000"/>
            </a:lvl1pPr>
            <a:lvl2pPr>
              <a:spcBef>
                <a:spcPts val="1200"/>
              </a:spcBef>
              <a:buClr>
                <a:srgbClr val="A4D8E0"/>
              </a:buClr>
              <a:defRPr sz="2000"/>
            </a:lvl2pPr>
          </a:lstStyle>
          <a:p>
            <a:pPr lvl="0"/>
            <a:r>
              <a:rPr lang="en-US"/>
              <a:t>Your audience will read the text or listen – they can’t do both!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577F3B4-E509-413F-A685-8008C4F1AB4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89"/>
            <a:ext cx="10335603" cy="902461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GB"/>
              <a:t>A few bullet points to help focus ideas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A16858-3104-4BF8-BAE2-3B2E2F490317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E32408C-1424-411B-8ED3-2ABBBD0318DA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191AA3-7167-4668-A787-84C2ED7D888B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655ED4B-3D2B-4487-A46E-0F6A8B9563B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D71750-8009-4263-915F-799905E2E34B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6235984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252836"/>
            <a:ext cx="2509870" cy="336256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667686" y="1928963"/>
            <a:ext cx="7464013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7654199" y="1583401"/>
            <a:ext cx="1366675" cy="3455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accent3"/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9020874" y="1928963"/>
            <a:ext cx="3009833" cy="345562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409794" y="4252774"/>
            <a:ext cx="3551975" cy="52545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9668477" y="4252774"/>
            <a:ext cx="1293292" cy="525456"/>
          </a:xfrm>
          <a:prstGeom prst="rect">
            <a:avLst/>
          </a:prstGeom>
          <a:solidFill>
            <a:schemeClr val="bg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775663" y="2350270"/>
            <a:ext cx="7157545" cy="956951"/>
          </a:xfrm>
        </p:spPr>
        <p:txBody>
          <a:bodyPr anchor="t">
            <a:noAutofit/>
          </a:bodyPr>
          <a:lstStyle>
            <a:lvl1pPr algn="l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en-US"/>
              <a:t>1. Section title goes here</a:t>
            </a:r>
            <a:endParaRPr lang="en-GB"/>
          </a:p>
        </p:txBody>
      </p:sp>
      <p:sp>
        <p:nvSpPr>
          <p:cNvPr id="21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775663" y="3449793"/>
            <a:ext cx="5713423" cy="449114"/>
          </a:xfrm>
        </p:spPr>
        <p:txBody>
          <a:bodyPr>
            <a:noAutofit/>
          </a:bodyPr>
          <a:lstStyle>
            <a:lvl1pPr marL="0" indent="0" algn="l"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goes here</a:t>
            </a:r>
            <a:endParaRPr lang="en-GB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2900F386-C11E-4B6F-993C-2B9C69996137}"/>
              </a:ext>
            </a:extLst>
          </p:cNvPr>
          <p:cNvSpPr/>
          <p:nvPr userDrawn="1"/>
        </p:nvSpPr>
        <p:spPr>
          <a:xfrm>
            <a:off x="667686" y="4074090"/>
            <a:ext cx="6742108" cy="1786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36266DC-9A66-4BCA-AD4D-971A51E6807C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99E4953-5182-47A5-B772-B4E781DB96C7}"/>
              </a:ext>
            </a:extLst>
          </p:cNvPr>
          <p:cNvSpPr/>
          <p:nvPr userDrawn="1"/>
        </p:nvSpPr>
        <p:spPr>
          <a:xfrm>
            <a:off x="6786976" y="4769374"/>
            <a:ext cx="635175" cy="1751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65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608" y="1290977"/>
            <a:ext cx="814996" cy="33518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5399088" y="4998403"/>
            <a:ext cx="2187585" cy="369888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814995" y="1615006"/>
            <a:ext cx="9217767" cy="1786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829653" y="4832742"/>
            <a:ext cx="4569803" cy="17269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36" y="2015050"/>
            <a:ext cx="753531" cy="75353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629" y="3108631"/>
            <a:ext cx="1575687" cy="157568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BD119-ACDD-4ADD-86EA-16CD6B0E13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29653" y="3015134"/>
            <a:ext cx="6391275" cy="534852"/>
          </a:xfrm>
        </p:spPr>
        <p:txBody>
          <a:bodyPr>
            <a:no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GB"/>
              <a:t>moments to resonate.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8916AC27-7501-491C-B88F-D3B45C63660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14388" y="4099353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source of your quote goes here.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73ACD670-C500-4A2F-8CA9-4DF8CA034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04988" y="2014538"/>
            <a:ext cx="7188200" cy="931862"/>
          </a:xfrm>
        </p:spPr>
        <p:txBody>
          <a:bodyPr>
            <a:normAutofit/>
          </a:bodyPr>
          <a:lstStyle>
            <a:lvl1pPr marL="0" indent="0">
              <a:buNone/>
              <a:defRPr sz="3600"/>
            </a:lvl1pPr>
          </a:lstStyle>
          <a:p>
            <a:pPr lvl="0"/>
            <a:r>
              <a:rPr lang="en-US"/>
              <a:t>If you have a great quote, give it some space. It may take a few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87D6308-EE6B-405F-9908-75B2908B5CB2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92625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6B4716EA-E230-4F8B-9709-7FDE38395D7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33307"/>
            <a:ext cx="5054599" cy="2867025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5F07504C-98DB-41A0-9708-F700A7E6CAE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6163" y="2533307"/>
            <a:ext cx="5054599" cy="286702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Text Placeholder 6">
            <a:extLst>
              <a:ext uri="{FF2B5EF4-FFF2-40B4-BE49-F238E27FC236}">
                <a16:creationId xmlns:a16="http://schemas.microsoft.com/office/drawing/2014/main" id="{C9A2ADDE-4101-47C3-85FD-35C7709EEF9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72932"/>
            <a:ext cx="5054598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A365DEC8-4CBD-422F-92E2-109E86FE5D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163" y="2072932"/>
            <a:ext cx="5054600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E2F32E0-453A-4DDA-8863-178664F1FF2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two ideas</a:t>
            </a:r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6D8C554-5044-45F9-BFF2-2007A592B94E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E51C165-4533-49DC-A9FA-D7690A664BFE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F4C1B4-5CB7-4641-90B4-423D85B1CF66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8605873-5667-48B9-927C-7E31F905B9BB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395703C-5FAD-467A-9F85-F1CD77C6B4F6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30401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de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C2AF6C42-E549-4A17-A757-376FA5B9D9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926" y="2520951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312AB811-B3C3-49CF-999E-607AC405C1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219738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F64311B2-03A7-4B65-97BF-2EC8DB8F9C6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09763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19AAB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one</a:t>
            </a:r>
          </a:p>
          <a:p>
            <a:pPr lvl="0"/>
            <a:endParaRPr lang="en-GB"/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117E1FC7-E47E-4468-B2E4-013DC6E44D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19738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two</a:t>
            </a:r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012BEE52-5840-45BE-A616-B4B3D63D063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836225" y="2520950"/>
            <a:ext cx="3314537" cy="27813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Bullet points aren’t always best.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You can compare two concepts with a short description.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092F63C5-0BF7-4A8A-AA3E-CF1B96B3017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836225" y="2060575"/>
            <a:ext cx="3314537" cy="37465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55206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Idea three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01B7F7AA-0CE8-4CB7-B95E-D2C69E7CE4E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63" y="654490"/>
            <a:ext cx="10540999" cy="867784"/>
          </a:xfrm>
        </p:spPr>
        <p:txBody>
          <a:bodyPr anchor="t">
            <a:noAutofit/>
          </a:bodyPr>
          <a:lstStyle>
            <a:lvl1pPr>
              <a:defRPr sz="3200" b="1" baseline="0"/>
            </a:lvl1pPr>
          </a:lstStyle>
          <a:p>
            <a:r>
              <a:rPr lang="en-US"/>
              <a:t>Compare three ideas</a:t>
            </a:r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B961008-8F81-4E92-9BAE-08CB0D26CE81}"/>
              </a:ext>
            </a:extLst>
          </p:cNvPr>
          <p:cNvSpPr/>
          <p:nvPr userDrawn="1"/>
        </p:nvSpPr>
        <p:spPr>
          <a:xfrm>
            <a:off x="646080" y="368327"/>
            <a:ext cx="7200000" cy="12473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51C6B9-A80B-4CEC-8508-DDB3A468076B}"/>
              </a:ext>
            </a:extLst>
          </p:cNvPr>
          <p:cNvSpPr/>
          <p:nvPr userDrawn="1"/>
        </p:nvSpPr>
        <p:spPr>
          <a:xfrm>
            <a:off x="0" y="116045"/>
            <a:ext cx="646081" cy="253099"/>
          </a:xfrm>
          <a:prstGeom prst="rect">
            <a:avLst/>
          </a:prstGeom>
          <a:gradFill flip="none" rotWithShape="1">
            <a:gsLst>
              <a:gs pos="0">
                <a:schemeClr val="bg2"/>
              </a:gs>
              <a:gs pos="100000">
                <a:srgbClr val="244C5A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9089E4C-CE55-47BD-B168-D892FC179E63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6C692ED-6833-4FCC-B488-C05F0F7DF60E}"/>
              </a:ext>
            </a:extLst>
          </p:cNvPr>
          <p:cNvSpPr/>
          <p:nvPr userDrawn="1"/>
        </p:nvSpPr>
        <p:spPr>
          <a:xfrm>
            <a:off x="8489870" y="-5147"/>
            <a:ext cx="863601" cy="2530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359E03FD-9852-4288-A07C-09DAD601999E}"/>
              </a:ext>
            </a:extLst>
          </p:cNvPr>
          <p:cNvSpPr/>
          <p:nvPr userDrawn="1"/>
        </p:nvSpPr>
        <p:spPr>
          <a:xfrm>
            <a:off x="7846080" y="243597"/>
            <a:ext cx="643790" cy="12473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2918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835209" y="5160873"/>
            <a:ext cx="814996" cy="2740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 userDrawn="1"/>
        </p:nvSpPr>
        <p:spPr>
          <a:xfrm>
            <a:off x="7118297" y="1555697"/>
            <a:ext cx="3470325" cy="519405"/>
          </a:xfrm>
          <a:prstGeom prst="rect">
            <a:avLst/>
          </a:prstGeom>
          <a:gradFill flip="none" rotWithShape="1">
            <a:gsLst>
              <a:gs pos="0">
                <a:srgbClr val="4D712C"/>
              </a:gs>
              <a:gs pos="100000">
                <a:schemeClr val="tx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 userDrawn="1"/>
        </p:nvSpPr>
        <p:spPr>
          <a:xfrm>
            <a:off x="10588622" y="2059042"/>
            <a:ext cx="1603378" cy="292376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3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 userDrawn="1"/>
        </p:nvSpPr>
        <p:spPr>
          <a:xfrm>
            <a:off x="6110245" y="5160873"/>
            <a:ext cx="2391354" cy="52627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 userDrawn="1"/>
        </p:nvSpPr>
        <p:spPr>
          <a:xfrm>
            <a:off x="7658099" y="5160873"/>
            <a:ext cx="934934" cy="526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 userDrawn="1"/>
        </p:nvSpPr>
        <p:spPr>
          <a:xfrm>
            <a:off x="7658100" y="5160873"/>
            <a:ext cx="843498" cy="526273"/>
          </a:xfrm>
          <a:prstGeom prst="rect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 userDrawn="1"/>
        </p:nvSpPr>
        <p:spPr>
          <a:xfrm>
            <a:off x="8501598" y="4886828"/>
            <a:ext cx="1490289" cy="274045"/>
          </a:xfrm>
          <a:prstGeom prst="rect">
            <a:avLst/>
          </a:prstGeom>
          <a:gradFill flip="none" rotWithShape="1">
            <a:gsLst>
              <a:gs pos="0">
                <a:schemeClr val="bg2">
                  <a:shade val="30000"/>
                  <a:satMod val="115000"/>
                </a:schemeClr>
              </a:gs>
              <a:gs pos="5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78A23007-B32A-4E9D-9E43-AA826E06EB3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650205" y="4171629"/>
            <a:ext cx="5281612" cy="369888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People need time to think about it</a:t>
            </a: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0C1C66-D975-4ABF-9DB7-E0E206DF83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0205" y="2555699"/>
            <a:ext cx="7052592" cy="1482901"/>
          </a:xfrm>
        </p:spPr>
        <p:txBody>
          <a:bodyPr>
            <a:noAutofit/>
          </a:bodyPr>
          <a:lstStyle>
            <a:lvl1pPr>
              <a:defRPr sz="3600">
                <a:latin typeface="+mn-lt"/>
              </a:defRPr>
            </a:lvl1pPr>
          </a:lstStyle>
          <a:p>
            <a:r>
              <a:rPr lang="en-US"/>
              <a:t>Give a big concept a big space</a:t>
            </a:r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D0599AD-C51A-486A-B7D5-A4672A158BA1}"/>
              </a:ext>
            </a:extLst>
          </p:cNvPr>
          <p:cNvSpPr/>
          <p:nvPr userDrawn="1"/>
        </p:nvSpPr>
        <p:spPr>
          <a:xfrm>
            <a:off x="2622769" y="2077373"/>
            <a:ext cx="6009136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6CAAAAE-F294-44BA-9E83-1DA6DD8666F8}"/>
              </a:ext>
            </a:extLst>
          </p:cNvPr>
          <p:cNvSpPr/>
          <p:nvPr userDrawn="1"/>
        </p:nvSpPr>
        <p:spPr>
          <a:xfrm>
            <a:off x="2636487" y="4898721"/>
            <a:ext cx="4192938" cy="274045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591AE43-A535-40EA-B871-DA3B4FA0AD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1609" y="496316"/>
            <a:ext cx="1941160" cy="131908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B40E01-868C-41B1-B084-4CA53232F3A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203824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AB9542-DCBA-48C3-A81B-CAB3018B062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530350"/>
            <a:ext cx="6457950" cy="3772915"/>
          </a:xfrm>
        </p:spPr>
        <p:txBody>
          <a:bodyPr/>
          <a:lstStyle/>
          <a:p>
            <a:endParaRPr lang="en-GB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2797" y="6114726"/>
            <a:ext cx="2100025" cy="424825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3460039" y="5326257"/>
            <a:ext cx="2482789" cy="2495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-1" y="5575772"/>
            <a:ext cx="3460039" cy="63690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Picture Placeholder 3">
            <a:extLst>
              <a:ext uri="{FF2B5EF4-FFF2-40B4-BE49-F238E27FC236}">
                <a16:creationId xmlns:a16="http://schemas.microsoft.com/office/drawing/2014/main" id="{594BAFAB-21B5-459E-A5FB-1CB2AE9712BB}"/>
              </a:ext>
            </a:extLst>
          </p:cNvPr>
          <p:cNvSpPr>
            <a:spLocks noGrp="1"/>
          </p:cNvSpPr>
          <p:nvPr userDrawn="1">
            <p:ph type="pic" sz="quarter" idx="20"/>
          </p:nvPr>
        </p:nvSpPr>
        <p:spPr>
          <a:xfrm>
            <a:off x="878838" y="1280994"/>
            <a:ext cx="4569802" cy="258763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5" name="Picture Placeholder 7">
            <a:extLst>
              <a:ext uri="{FF2B5EF4-FFF2-40B4-BE49-F238E27FC236}">
                <a16:creationId xmlns:a16="http://schemas.microsoft.com/office/drawing/2014/main" id="{DEAF065F-E43D-4963-84A4-EB404C2D2867}"/>
              </a:ext>
            </a:extLst>
          </p:cNvPr>
          <p:cNvSpPr>
            <a:spLocks noGrp="1"/>
          </p:cNvSpPr>
          <p:nvPr userDrawn="1">
            <p:ph type="pic" sz="quarter" idx="15"/>
          </p:nvPr>
        </p:nvSpPr>
        <p:spPr>
          <a:xfrm>
            <a:off x="-1" y="1546189"/>
            <a:ext cx="2157081" cy="258763"/>
          </a:xfr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 dirty="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5EB8339E-E032-4133-993F-D90A9227E02D}"/>
              </a:ext>
            </a:extLst>
          </p:cNvPr>
          <p:cNvSpPr>
            <a:spLocks noGrp="1"/>
          </p:cNvSpPr>
          <p:nvPr userDrawn="1">
            <p:ph type="pic" sz="quarter" idx="21"/>
          </p:nvPr>
        </p:nvSpPr>
        <p:spPr>
          <a:xfrm>
            <a:off x="3460038" y="5577394"/>
            <a:ext cx="2997912" cy="285111"/>
          </a:xfr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7" name="Picture Placeholder 3">
            <a:extLst>
              <a:ext uri="{FF2B5EF4-FFF2-40B4-BE49-F238E27FC236}">
                <a16:creationId xmlns:a16="http://schemas.microsoft.com/office/drawing/2014/main" id="{A9A79DB1-F446-4941-82AD-0B7B6D8BD6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460038" y="5303265"/>
            <a:ext cx="2997912" cy="286733"/>
          </a:xfr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29" name="Picture Placeholder 5">
            <a:extLst>
              <a:ext uri="{FF2B5EF4-FFF2-40B4-BE49-F238E27FC236}">
                <a16:creationId xmlns:a16="http://schemas.microsoft.com/office/drawing/2014/main" id="{7D4B3865-22F9-494C-90AC-9784D3358714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-2" y="5072856"/>
            <a:ext cx="3460039" cy="506413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0" name="Picture Placeholder 5">
            <a:extLst>
              <a:ext uri="{FF2B5EF4-FFF2-40B4-BE49-F238E27FC236}">
                <a16:creationId xmlns:a16="http://schemas.microsoft.com/office/drawing/2014/main" id="{FF32E312-2CA3-49C8-9DD6-85254B05BA6B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5448640" y="1540527"/>
            <a:ext cx="2157081" cy="268185"/>
          </a:xfrm>
          <a:gradFill flip="none" rotWithShape="1">
            <a:gsLst>
              <a:gs pos="0">
                <a:srgbClr val="244C5A"/>
              </a:gs>
              <a:gs pos="100000">
                <a:schemeClr val="bg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1" name="Picture Placeholder 3">
            <a:extLst>
              <a:ext uri="{FF2B5EF4-FFF2-40B4-BE49-F238E27FC236}">
                <a16:creationId xmlns:a16="http://schemas.microsoft.com/office/drawing/2014/main" id="{32FC620F-177D-4BFA-846E-439786B838F4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172268" y="987475"/>
            <a:ext cx="706570" cy="268185"/>
          </a:xfr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CC4C5960-511B-4BE3-864A-E614E9120DD4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57950" y="5038630"/>
            <a:ext cx="895646" cy="268185"/>
          </a:xfr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 marL="0" indent="0">
              <a:buNone/>
              <a:defRPr lang="en-GB" sz="1800">
                <a:noFill/>
              </a:defRPr>
            </a:lvl1pPr>
          </a:lstStyle>
          <a:p>
            <a:pPr marL="0" lvl="0" algn="ctr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AE99D3-2C05-452C-B6E2-4EE24FD6F3A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8277222" y="2487612"/>
            <a:ext cx="2851150" cy="188277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 image can be a great way to represent your ideas.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54575B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short text will help people recall the concepts explored.</a:t>
            </a: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4575B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2A574E7-DEA4-449D-8A57-5BDB90D731F1}"/>
              </a:ext>
            </a:extLst>
          </p:cNvPr>
          <p:cNvSpPr txBox="1"/>
          <p:nvPr userDrawn="1"/>
        </p:nvSpPr>
        <p:spPr>
          <a:xfrm>
            <a:off x="4076345" y="6621447"/>
            <a:ext cx="39396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>
              <a:defRPr/>
            </a:pPr>
            <a:r>
              <a:rPr lang="en-GB" sz="700" dirty="0">
                <a:solidFill>
                  <a:srgbClr val="54575B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Copyright 2021 by The Myers-Briggs Company. All rights reserved. Company confidential.</a:t>
            </a:r>
          </a:p>
        </p:txBody>
      </p:sp>
    </p:spTree>
    <p:extLst>
      <p:ext uri="{BB962C8B-B14F-4D97-AF65-F5344CB8AC3E}">
        <p14:creationId xmlns:p14="http://schemas.microsoft.com/office/powerpoint/2010/main" val="333844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574676"/>
            <a:ext cx="10515600" cy="101758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60575"/>
            <a:ext cx="10515600" cy="3827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07518-608D-40DC-9EA3-FD303F109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482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8" r:id="rId5"/>
    <p:sldLayoutId id="2147483659" r:id="rId6"/>
    <p:sldLayoutId id="2147483660" r:id="rId7"/>
    <p:sldLayoutId id="2147483654" r:id="rId8"/>
    <p:sldLayoutId id="2147483661" r:id="rId9"/>
    <p:sldLayoutId id="2147483662" r:id="rId10"/>
    <p:sldLayoutId id="2147483669" r:id="rId11"/>
    <p:sldLayoutId id="2147483663" r:id="rId12"/>
    <p:sldLayoutId id="2147483670" r:id="rId13"/>
    <p:sldLayoutId id="2147483671" r:id="rId14"/>
    <p:sldLayoutId id="2147483672" r:id="rId15"/>
    <p:sldLayoutId id="2147483667" r:id="rId16"/>
    <p:sldLayoutId id="214748367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2000"/>
        </a:spcBef>
        <a:buClr>
          <a:schemeClr val="bg2"/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bg2">
            <a:lumMod val="60000"/>
            <a:lumOff val="40000"/>
          </a:schemeClr>
        </a:buClr>
        <a:buSzPct val="150000"/>
        <a:buFont typeface="Arial Black" panose="020B0A04020102020204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2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6BEC1F-E7C9-014C-B9B6-FE79AD170D83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609926" y="501307"/>
            <a:ext cx="5054600" cy="374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Influencing without authority.			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8515F3B-2F84-9B42-AA79-D437C326B6BA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875546" y="3506271"/>
            <a:ext cx="5575138" cy="3746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/>
              <a:t>Effective communication in the virtual space.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1A5D6D6-5F26-AE41-9E64-75D1F056F7E2}"/>
              </a:ext>
            </a:extLst>
          </p:cNvPr>
          <p:cNvSpPr txBox="1">
            <a:spLocks/>
          </p:cNvSpPr>
          <p:nvPr/>
        </p:nvSpPr>
        <p:spPr>
          <a:xfrm>
            <a:off x="5931063" y="496124"/>
            <a:ext cx="5054598" cy="3746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>
                  <a:lumMod val="60000"/>
                  <a:lumOff val="40000"/>
                </a:schemeClr>
              </a:buClr>
              <a:buSzPct val="150000"/>
              <a:buFont typeface="Arial Black" panose="020B0A04020102020204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Landing important or difficult messages.		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1B00630-9AE7-F446-B8C5-396861BFD1AD}"/>
              </a:ext>
            </a:extLst>
          </p:cNvPr>
          <p:cNvSpPr txBox="1">
            <a:spLocks/>
          </p:cNvSpPr>
          <p:nvPr/>
        </p:nvSpPr>
        <p:spPr>
          <a:xfrm>
            <a:off x="552857" y="3510877"/>
            <a:ext cx="5168737" cy="5813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9AABA"/>
              </a:buClr>
              <a:buSzPct val="150000"/>
              <a:buFontTx/>
              <a:buNone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bg2">
                  <a:lumMod val="60000"/>
                  <a:lumOff val="40000"/>
                </a:schemeClr>
              </a:buClr>
              <a:buSzPct val="150000"/>
              <a:buFont typeface="Arial Black" panose="020B0A04020102020204" pitchFamily="34" charset="0"/>
              <a:buChar char="-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Adapting communication style to appeal to others’ diverse styles.</a:t>
            </a:r>
          </a:p>
        </p:txBody>
      </p:sp>
      <p:pic>
        <p:nvPicPr>
          <p:cNvPr id="14" name="Picture 13" descr="A picture containing text&#10;&#10;Description automatically generated">
            <a:extLst>
              <a:ext uri="{FF2B5EF4-FFF2-40B4-BE49-F238E27FC236}">
                <a16:creationId xmlns:a16="http://schemas.microsoft.com/office/drawing/2014/main" id="{05E91FA0-9B37-C345-84A5-E562BDCCBD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44" r="4084" b="3951"/>
          <a:stretch/>
        </p:blipFill>
        <p:spPr>
          <a:xfrm>
            <a:off x="7241448" y="3880921"/>
            <a:ext cx="2625197" cy="2199201"/>
          </a:xfrm>
          <a:prstGeom prst="rect">
            <a:avLst/>
          </a:prstGeom>
        </p:spPr>
      </p:pic>
      <p:pic>
        <p:nvPicPr>
          <p:cNvPr id="16" name="Picture 15" descr="A picture containing icon&#10;&#10;Description automatically generated">
            <a:extLst>
              <a:ext uri="{FF2B5EF4-FFF2-40B4-BE49-F238E27FC236}">
                <a16:creationId xmlns:a16="http://schemas.microsoft.com/office/drawing/2014/main" id="{31CD8205-2183-764C-82B0-B6D5B9EEC5F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4" b="3822"/>
          <a:stretch/>
        </p:blipFill>
        <p:spPr>
          <a:xfrm>
            <a:off x="6630594" y="870774"/>
            <a:ext cx="3846906" cy="2394395"/>
          </a:xfrm>
          <a:prstGeom prst="rect">
            <a:avLst/>
          </a:prstGeom>
        </p:spPr>
      </p:pic>
      <p:pic>
        <p:nvPicPr>
          <p:cNvPr id="18" name="Picture 17" descr="A picture containing vector graphics, businesscard&#10;&#10;Description automatically generated">
            <a:extLst>
              <a:ext uri="{FF2B5EF4-FFF2-40B4-BE49-F238E27FC236}">
                <a16:creationId xmlns:a16="http://schemas.microsoft.com/office/drawing/2014/main" id="{56DDE3CB-5FE1-A944-853D-CF815771DC3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456" t="20158" r="2456" b="17448"/>
          <a:stretch/>
        </p:blipFill>
        <p:spPr>
          <a:xfrm>
            <a:off x="1178896" y="961857"/>
            <a:ext cx="3619500" cy="2258336"/>
          </a:xfrm>
          <a:prstGeom prst="rect">
            <a:avLst/>
          </a:prstGeom>
        </p:spPr>
      </p:pic>
      <p:pic>
        <p:nvPicPr>
          <p:cNvPr id="22" name="Picture 21" descr="A picture containing vector graphics, linedrawing&#10;&#10;Description automatically generated">
            <a:extLst>
              <a:ext uri="{FF2B5EF4-FFF2-40B4-BE49-F238E27FC236}">
                <a16:creationId xmlns:a16="http://schemas.microsoft.com/office/drawing/2014/main" id="{78EE3F1A-5484-9249-955B-1B504206472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74" b="8596"/>
          <a:stretch/>
        </p:blipFill>
        <p:spPr>
          <a:xfrm>
            <a:off x="1253639" y="4092245"/>
            <a:ext cx="3544757" cy="240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472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96BD91-E862-0047-82D7-4D87529E779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How their personality preferences influence the way they communicate. </a:t>
            </a:r>
          </a:p>
          <a:p>
            <a:r>
              <a:rPr lang="en-US" dirty="0"/>
              <a:t>When their natural style works and when it may be less effective.</a:t>
            </a:r>
          </a:p>
          <a:p>
            <a:r>
              <a:rPr lang="en-US" dirty="0"/>
              <a:t>How adapting their communication style to appeal to those with different styles can help them land important or difficult messages more effectively.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1D058D1-BA4C-C14E-83EE-539E371DB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Opportunity to build awareness of:</a:t>
            </a:r>
          </a:p>
        </p:txBody>
      </p:sp>
    </p:spTree>
    <p:extLst>
      <p:ext uri="{BB962C8B-B14F-4D97-AF65-F5344CB8AC3E}">
        <p14:creationId xmlns:p14="http://schemas.microsoft.com/office/powerpoint/2010/main" val="404911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C0104C-9322-43B1-8C48-66A8AB50FA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3" y="2006600"/>
            <a:ext cx="4762337" cy="16129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dirty="0"/>
              <a:t>Which aspects of your communication style as outlined in your PIR, could help or hinder you when you’re trying to land an important or difficult message?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39AEA8-D3B0-467E-8A82-749EE44F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Landing important or difficult messages</a:t>
            </a:r>
          </a:p>
        </p:txBody>
      </p:sp>
      <p:pic>
        <p:nvPicPr>
          <p:cNvPr id="7" name="Picture 6" descr="A picture containing icon&#10;&#10;Description automatically generated">
            <a:extLst>
              <a:ext uri="{FF2B5EF4-FFF2-40B4-BE49-F238E27FC236}">
                <a16:creationId xmlns:a16="http://schemas.microsoft.com/office/drawing/2014/main" id="{82BC98F2-7675-4E4E-AF14-9F1B506751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275" y="1556950"/>
            <a:ext cx="6131400" cy="429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20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5C0104C-9322-43B1-8C48-66A8AB50FA8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763" y="1655682"/>
            <a:ext cx="3657600" cy="111609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GB" dirty="0"/>
              <a:t>What actions will you take to apply your insights about your communication style?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839AEA8-D3B0-467E-8A82-749EE44F7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Actions and next steps</a:t>
            </a:r>
          </a:p>
        </p:txBody>
      </p:sp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31955132-FDF5-6740-A77F-2A303FD626EA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20" t="6092" r="14322" b="19110"/>
          <a:stretch/>
        </p:blipFill>
        <p:spPr>
          <a:xfrm>
            <a:off x="7287766" y="1486119"/>
            <a:ext cx="3657600" cy="3714311"/>
          </a:xfrm>
          <a:prstGeom prst="rect">
            <a:avLst/>
          </a:prstGeom>
        </p:spPr>
      </p:pic>
      <p:pic>
        <p:nvPicPr>
          <p:cNvPr id="11" name="Picture 10" descr="Diagram&#10;&#10;Description automatically generated">
            <a:extLst>
              <a:ext uri="{FF2B5EF4-FFF2-40B4-BE49-F238E27FC236}">
                <a16:creationId xmlns:a16="http://schemas.microsoft.com/office/drawing/2014/main" id="{E553497B-49FD-164B-92A2-F9A2D4DBB91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78" t="3359" r="21964"/>
          <a:stretch/>
        </p:blipFill>
        <p:spPr>
          <a:xfrm>
            <a:off x="4564144" y="2089150"/>
            <a:ext cx="2260599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474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8458435-E737-F54F-ACC4-7BCC7F75A19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50" t="6852" r="12292"/>
          <a:stretch/>
        </p:blipFill>
        <p:spPr>
          <a:xfrm>
            <a:off x="3695700" y="2060574"/>
            <a:ext cx="3860800" cy="4521610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BC9B5108-896A-3F48-A069-CC1EBF32F9F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041238" y="2060574"/>
            <a:ext cx="3162462" cy="720725"/>
          </a:xfrm>
        </p:spPr>
        <p:txBody>
          <a:bodyPr/>
          <a:lstStyle/>
          <a:p>
            <a:r>
              <a:rPr lang="en-US" i="1" dirty="0"/>
              <a:t>How do you prefer to be communicated with?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D40F7EF-BC0D-2344-AABB-07D73349BC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836225" y="2060574"/>
            <a:ext cx="3031800" cy="1241425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i="1" dirty="0">
                <a:solidFill>
                  <a:schemeClr val="tx1"/>
                </a:solidFill>
              </a:rPr>
              <a:t>What do you need from me when I communicate with you?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03C6B70-D8C3-1246-81A9-6FE507B77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Participant takeaway—try asking:</a:t>
            </a:r>
          </a:p>
        </p:txBody>
      </p:sp>
    </p:spTree>
    <p:extLst>
      <p:ext uri="{BB962C8B-B14F-4D97-AF65-F5344CB8AC3E}">
        <p14:creationId xmlns:p14="http://schemas.microsoft.com/office/powerpoint/2010/main" val="1102924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54575B"/>
      </a:dk1>
      <a:lt1>
        <a:srgbClr val="FFFFFF"/>
      </a:lt1>
      <a:dk2>
        <a:srgbClr val="8CB80F"/>
      </a:dk2>
      <a:lt2>
        <a:srgbClr val="19AABA"/>
      </a:lt2>
      <a:accent1>
        <a:srgbClr val="DC500A"/>
      </a:accent1>
      <a:accent2>
        <a:srgbClr val="EBBA17"/>
      </a:accent2>
      <a:accent3>
        <a:srgbClr val="AE1237"/>
      </a:accent3>
      <a:accent4>
        <a:srgbClr val="C72E75"/>
      </a:accent4>
      <a:accent5>
        <a:srgbClr val="117782"/>
      </a:accent5>
      <a:accent6>
        <a:srgbClr val="62A342"/>
      </a:accent6>
      <a:hlink>
        <a:srgbClr val="552062"/>
      </a:hlink>
      <a:folHlink>
        <a:srgbClr val="000000"/>
      </a:folHlink>
    </a:clrScheme>
    <a:fontScheme name="The Myers-Briggs Company">
      <a:majorFont>
        <a:latin typeface="Open Sans Semi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7D7950A6055C4F9014BC2B6FE9B943" ma:contentTypeVersion="13" ma:contentTypeDescription="Create a new document." ma:contentTypeScope="" ma:versionID="9d3402f6386987d648831e7ede5bc3af">
  <xsd:schema xmlns:xsd="http://www.w3.org/2001/XMLSchema" xmlns:xs="http://www.w3.org/2001/XMLSchema" xmlns:p="http://schemas.microsoft.com/office/2006/metadata/properties" xmlns:ns2="a05501d3-a399-48c1-b0d6-aafcb0115718" xmlns:ns3="9d3ade63-dd84-44bc-a623-b06104ea5f4b" targetNamespace="http://schemas.microsoft.com/office/2006/metadata/properties" ma:root="true" ma:fieldsID="169550594f5dac7a8656dfb66cff691d" ns2:_="" ns3:_="">
    <xsd:import namespace="a05501d3-a399-48c1-b0d6-aafcb0115718"/>
    <xsd:import namespace="9d3ade63-dd84-44bc-a623-b06104ea5f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5501d3-a399-48c1-b0d6-aafcb01157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3ade63-dd84-44bc-a623-b06104ea5f4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99B9C1B-82FB-436C-A049-812D5DB9A6A1}">
  <ds:schemaRefs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a05501d3-a399-48c1-b0d6-aafcb0115718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9d3ade63-dd84-44bc-a623-b06104ea5f4b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98BAF4-DE2C-418B-883E-C277BEFAFC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5501d3-a399-48c1-b0d6-aafcb0115718"/>
    <ds:schemaRef ds:uri="9d3ade63-dd84-44bc-a623-b06104ea5f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BD4CD4-2DF5-476F-B86F-CC42765D78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15609</TotalTime>
  <Words>166</Words>
  <Application>Microsoft Office PowerPoint</Application>
  <PresentationFormat>Widescreen</PresentationFormat>
  <Paragraphs>18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Opportunity to build awareness of:</vt:lpstr>
      <vt:lpstr>Landing important or difficult messages</vt:lpstr>
      <vt:lpstr>Actions and next steps</vt:lpstr>
      <vt:lpstr>Participant takeaway—try asking:</vt:lpstr>
    </vt:vector>
  </TitlesOfParts>
  <Company>CPP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 Collins</dc:creator>
  <cp:lastModifiedBy>Eleanor Holmes</cp:lastModifiedBy>
  <cp:revision>79</cp:revision>
  <dcterms:created xsi:type="dcterms:W3CDTF">2018-05-21T13:55:24Z</dcterms:created>
  <dcterms:modified xsi:type="dcterms:W3CDTF">2021-05-24T09:46:46Z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0x010100BC7D7950A6055C4F9014BC2B6FE9B943</vt:lpwstr>
  </property>
</Properties>
</file>