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599714-7CAD-5513-6385-D8E5EE0C843F}" name="Aksana Greboval" initials="AG" userId="S::AGreboval@themyersbriggs.com::1a18d711-ae9b-4431-83d5-5eb1e8b635eb" providerId="AD"/>
  <p188:author id="{6AAC5D1E-375D-743B-BE3A-7B211B4AA18E}" name="Christelle Darthout" initials="CD" userId="S::cdarthout@themyersbriggs.com::6f12573d-00d3-4790-84e4-89d58c5b9fa5" providerId="AD"/>
  <p188:author id="{A1F7674A-FE65-F213-5781-56B0F839439A}" name="Audrey Lafolie" initials="AL" userId="S::alafolie@themyersbriggs.com::639f1a8f-c843-4994-b9e3-094d5c2ec6df" providerId="AD"/>
  <p188:author id="{367CF14A-64D9-D8CC-31C4-32FC54CC88D2}" name="Bérangère Ohlmann" initials="BO" userId="S::bohlmann@themyersbriggs.com::6b621b5c-6299-4666-aa42-c70c1ce856e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Toma" initials="DT" lastIdx="1" clrIdx="0">
    <p:extLst>
      <p:ext uri="{19B8F6BF-5375-455C-9EA6-DF929625EA0E}">
        <p15:presenceInfo xmlns:p15="http://schemas.microsoft.com/office/powerpoint/2012/main" userId="S::DToma@themyersbriggs.com::fb3c7a7d-3029-4eb9-ace3-3ebcc0a7ec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A342"/>
    <a:srgbClr val="4D712C"/>
    <a:srgbClr val="244C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9" autoAdjust="0"/>
    <p:restoredTop sz="93607" autoAdjust="0"/>
  </p:normalViewPr>
  <p:slideViewPr>
    <p:cSldViewPr snapToGrid="0">
      <p:cViewPr varScale="1">
        <p:scale>
          <a:sx n="101" d="100"/>
          <a:sy n="101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D69C3-3C69-4EE8-A483-1B4F2CCBC1B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D9879-ADEF-4DD3-8034-C69FA85D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773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886" y="5850163"/>
            <a:ext cx="3282272" cy="663988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2FD3040-D9F3-4A8E-BA30-7E21CCDDE311}"/>
              </a:ext>
            </a:extLst>
          </p:cNvPr>
          <p:cNvSpPr/>
          <p:nvPr userDrawn="1"/>
        </p:nvSpPr>
        <p:spPr>
          <a:xfrm>
            <a:off x="0" y="545430"/>
            <a:ext cx="2834640" cy="281102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3844B9C-17AF-4AA0-9DFE-01535CF3D151}"/>
              </a:ext>
            </a:extLst>
          </p:cNvPr>
          <p:cNvSpPr/>
          <p:nvPr userDrawn="1"/>
        </p:nvSpPr>
        <p:spPr>
          <a:xfrm>
            <a:off x="695095" y="824219"/>
            <a:ext cx="7209765" cy="33400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A8BEDEC-AE67-492B-A4DB-515E8A402ADA}"/>
              </a:ext>
            </a:extLst>
          </p:cNvPr>
          <p:cNvSpPr/>
          <p:nvPr userDrawn="1"/>
        </p:nvSpPr>
        <p:spPr>
          <a:xfrm>
            <a:off x="5934609" y="4170186"/>
            <a:ext cx="2901869" cy="26733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E81DAA-8159-491E-A3F9-4B4C715ACCA5}"/>
              </a:ext>
            </a:extLst>
          </p:cNvPr>
          <p:cNvSpPr/>
          <p:nvPr userDrawn="1"/>
        </p:nvSpPr>
        <p:spPr>
          <a:xfrm>
            <a:off x="8836479" y="3638761"/>
            <a:ext cx="2173277" cy="53733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4F6D758-F4BC-45CA-9C4A-FE5487480691}"/>
              </a:ext>
            </a:extLst>
          </p:cNvPr>
          <p:cNvSpPr/>
          <p:nvPr userDrawn="1"/>
        </p:nvSpPr>
        <p:spPr>
          <a:xfrm>
            <a:off x="5934609" y="4960826"/>
            <a:ext cx="1094344" cy="27839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199CB94-F1C6-4D40-9EDE-2AD7852D18AA}"/>
              </a:ext>
            </a:extLst>
          </p:cNvPr>
          <p:cNvSpPr/>
          <p:nvPr userDrawn="1"/>
        </p:nvSpPr>
        <p:spPr>
          <a:xfrm>
            <a:off x="11009756" y="4176092"/>
            <a:ext cx="835402" cy="2604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DB6448-73CA-423B-97FE-0E403AB7907C}"/>
              </a:ext>
            </a:extLst>
          </p:cNvPr>
          <p:cNvGrpSpPr/>
          <p:nvPr userDrawn="1"/>
        </p:nvGrpSpPr>
        <p:grpSpPr>
          <a:xfrm>
            <a:off x="695095" y="3629663"/>
            <a:ext cx="7209765" cy="540629"/>
            <a:chOff x="1055984" y="3772034"/>
            <a:chExt cx="5763670" cy="37772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BB3CE27-63B4-4430-BBCC-C29CCCD86112}"/>
                </a:ext>
              </a:extLst>
            </p:cNvPr>
            <p:cNvSpPr/>
            <p:nvPr userDrawn="1"/>
          </p:nvSpPr>
          <p:spPr>
            <a:xfrm>
              <a:off x="1055984" y="3772204"/>
              <a:ext cx="5763670" cy="3775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A4A350F-A857-446E-B621-B499F9A3E1C0}"/>
                </a:ext>
              </a:extLst>
            </p:cNvPr>
            <p:cNvSpPr/>
            <p:nvPr userDrawn="1"/>
          </p:nvSpPr>
          <p:spPr>
            <a:xfrm>
              <a:off x="1055984" y="3772034"/>
              <a:ext cx="5763670" cy="377558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3D57A448-F84A-4537-837D-68E8FD5346C9}"/>
              </a:ext>
            </a:extLst>
          </p:cNvPr>
          <p:cNvSpPr/>
          <p:nvPr userDrawn="1"/>
        </p:nvSpPr>
        <p:spPr>
          <a:xfrm>
            <a:off x="3761331" y="4434257"/>
            <a:ext cx="2173277" cy="534244"/>
          </a:xfrm>
          <a:prstGeom prst="rect">
            <a:avLst/>
          </a:prstGeo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49F08D90-8FA4-49C8-8C1F-E2FD4817612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91312" y="1148051"/>
            <a:ext cx="6648628" cy="1594257"/>
          </a:xfrm>
        </p:spPr>
        <p:txBody>
          <a:bodyPr anchor="t">
            <a:noAutofit/>
          </a:bodyPr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 goes here</a:t>
            </a:r>
            <a:endParaRPr lang="en-GB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2DA124E-2113-4C7B-9CC4-F6DF48BD4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1313" y="2846649"/>
            <a:ext cx="6648628" cy="681621"/>
          </a:xfrm>
        </p:spPr>
        <p:txBody>
          <a:bodyPr>
            <a:noAutofit/>
          </a:bodyPr>
          <a:lstStyle>
            <a:lvl1pPr marL="0" indent="0" algn="l">
              <a:spcBef>
                <a:spcPts val="400"/>
              </a:spcBef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01A920B-11DA-4716-A5D3-A33DA4F32F75}"/>
              </a:ext>
            </a:extLst>
          </p:cNvPr>
          <p:cNvSpPr/>
          <p:nvPr userDrawn="1"/>
        </p:nvSpPr>
        <p:spPr>
          <a:xfrm>
            <a:off x="7028953" y="5239218"/>
            <a:ext cx="435876" cy="2673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CBD82D-D6BF-4976-AB4C-E3F0117F0AF4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258871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611A511F-8A66-440B-94E4-B10F86634D5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C8F7B463-3D3C-473B-8C59-E328FB99A6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F69B9A07-A897-40A5-9812-1807E777CD8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11C7EF50-26C8-4566-A4D5-474F4E0FCB4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6E1A2B4-2C5C-4058-8406-3A15A675B4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7C67A8E2-867A-4C75-92FD-8B2601445B0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6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48662937-5955-458D-9DEE-E924703A381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0"/>
            <a:ext cx="1179318" cy="265114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01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2799AA21-29B6-462B-940A-0E470EC95E1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62056C32-B4B3-4793-9073-72F18595B3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E314C4DD-A50F-44B7-B8A2-5C8EA9AABF2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65185C69-34BC-4959-BA85-6D22277E6B3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82AC347-ACBD-4C20-9153-CDC476A394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EF1964A9-0E84-4A22-8799-0FD1925D09B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5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5D90BEA-AD95-4BF2-BBA4-E710016E5CA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1"/>
            <a:ext cx="1179318" cy="256120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365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60617-6027-4AD3-AA96-A19ACA9A07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1" y="2078111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DF3296A-A472-4B31-9597-C4A113402D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5C6F103-AABA-4A14-961E-BFA10DE72D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8895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92850D-396B-464F-8954-85C02B97E1DC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E17E91-BDFC-4B57-A477-B6CFFC926775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8221F0-8E73-4D43-82E7-B79A76A81B4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3E3C6CE-E2CF-481D-A90E-D048841A7B1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9425" y="-2068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B10CB0F6-E61C-4221-B944-4CAD2EEBC87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EFE7861-46E8-4D9D-8F14-5655F745672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3931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6A4858A9-C821-4303-9B15-75D62EF39F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764" y="2064038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D6763821-75E4-4E7A-841C-E66C7096ACF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70CA7B6-CA60-46C6-90DA-FDC2675E7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106309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F8C938-7EA8-4C94-B370-E7F0E32765CA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B2F24F-E659-4371-AD27-52911BBF9017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10046A-ED2C-4BC0-AFC9-3969FF5FA3E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1199951-D257-40AB-A93E-E1D9FE5263B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ECAE7016-1433-41A9-BFBE-83BA04758F06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0879" y="-10614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8C582F8E-B321-4A69-880C-3E3E3F4C66E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8279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D679589-E71F-44B4-AA07-914908B40AD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703322B-66E5-4661-86EE-756EF942CE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7660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A1CB55-ED56-4961-BA3A-26EA5F10F5CD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8DA812-756E-4F39-B58E-FA88707A75D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02C8D4-5309-453C-9F03-B20E3BADC61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A6BAA34F-F455-4C02-BF66-531C2FA3565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60C30D8B-D572-469B-8C3B-02212976F85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3560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F6DA1523-8E7E-42AD-9A16-1B3B26D2E19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F718B28-66F5-4AC0-BF52-B609ECE07D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3953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78E9AD-D5A9-4AF3-956F-D362343ACA23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BB6E3F-9157-459C-B7F7-7C93D9935163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00A1E0-7F2E-458B-AED5-0E3CF3EC8A1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998201F-AD7A-42F3-A8AF-EADAD55C74C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AF90630A-B89B-41DD-A3BC-F4D218A03A9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817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A220461-C60F-4D05-84C6-BB7A9F21E0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10533952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Slide title goes here</a:t>
            </a: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0D466B-9379-478E-BE9D-8F89D91ABC2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7A0870-7119-4832-9ACA-2C3826F2D41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BBB8C9-1261-49CB-9EFD-A9EB12AEC9F4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082C83-0AAB-4C1D-ABA6-78288D38A462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20B21C-3E09-4523-AD15-145F28021941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5364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Agenda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6E1F1F4-8E60-4C53-96BB-CE65B6D76F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3586463"/>
          </a:xfrm>
        </p:spPr>
        <p:txBody>
          <a:bodyPr>
            <a:noAutofit/>
          </a:bodyPr>
          <a:lstStyle>
            <a:lvl1pPr marL="457200" indent="-457200">
              <a:spcBef>
                <a:spcPts val="2000"/>
              </a:spcBef>
              <a:buSzPct val="100000"/>
              <a:buFont typeface="+mj-lt"/>
              <a:buAutoNum type="arabicPeriod"/>
              <a:defRPr sz="2000">
                <a:latin typeface="+mj-lt"/>
              </a:defRPr>
            </a:lvl1pPr>
            <a:lvl2pPr marL="914400" indent="-457200">
              <a:spcBef>
                <a:spcPts val="1200"/>
              </a:spcBef>
              <a:buClr>
                <a:srgbClr val="A4D8E0"/>
              </a:buClr>
              <a:buSzPct val="100000"/>
              <a:buFont typeface="+mj-lt"/>
              <a:buAutoNum type="alphaLcPeriod"/>
              <a:defRPr sz="2000">
                <a:latin typeface="+mj-lt"/>
              </a:defRPr>
            </a:lvl2pPr>
          </a:lstStyle>
          <a:p>
            <a:pPr lvl="0"/>
            <a:r>
              <a:rPr lang="en-US"/>
              <a:t>Agenda item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53515F-A204-497B-91CA-C7569BD5E9F2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4EADD3-F1D2-4192-A0B2-1F1032F863ED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FCC04D-8536-4D16-B20C-84E8EB71B41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5659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45FBB-C0A4-4497-9856-6625BBDD78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2068513"/>
          </a:xfrm>
        </p:spPr>
        <p:txBody>
          <a:bodyPr>
            <a:no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1200"/>
              </a:spcBef>
              <a:buClr>
                <a:srgbClr val="A4D8E0"/>
              </a:buClr>
              <a:defRPr sz="2000"/>
            </a:lvl2pPr>
          </a:lstStyle>
          <a:p>
            <a:pPr lvl="0"/>
            <a:r>
              <a:rPr lang="en-US"/>
              <a:t>Your audience will read the text or listen – they can’t do both!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A few bullet points to help focus ideas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191AA3-7167-4668-A787-84C2ED7D888B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 dirty="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2024 by The Myers-Briggs Company. All rights reserved. Company confidential.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55ED4B-3D2B-4487-A46E-0F6A8B9563B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D71750-8009-4263-915F-799905E2E34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6235984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252836"/>
            <a:ext cx="2509870" cy="336256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67686" y="1928963"/>
            <a:ext cx="7464013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7654199" y="1583401"/>
            <a:ext cx="1366675" cy="3455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3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9020874" y="1928963"/>
            <a:ext cx="3009833" cy="345562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409794" y="4252774"/>
            <a:ext cx="3551975" cy="5254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775663" y="2350270"/>
            <a:ext cx="7157545" cy="956951"/>
          </a:xfrm>
        </p:spPr>
        <p:txBody>
          <a:bodyPr anchor="t">
            <a:no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1. Section title goes here</a:t>
            </a:r>
            <a:endParaRPr lang="en-GB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775663" y="3449793"/>
            <a:ext cx="5713423" cy="449114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2900F386-C11E-4B6F-993C-2B9C69996137}"/>
              </a:ext>
            </a:extLst>
          </p:cNvPr>
          <p:cNvSpPr/>
          <p:nvPr userDrawn="1"/>
        </p:nvSpPr>
        <p:spPr>
          <a:xfrm>
            <a:off x="667686" y="4074090"/>
            <a:ext cx="6742108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6266DC-9A66-4BCA-AD4D-971A51E6807C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9E4953-5182-47A5-B772-B4E781DB96C7}"/>
              </a:ext>
            </a:extLst>
          </p:cNvPr>
          <p:cNvSpPr/>
          <p:nvPr userDrawn="1"/>
        </p:nvSpPr>
        <p:spPr>
          <a:xfrm>
            <a:off x="6786976" y="4769374"/>
            <a:ext cx="635175" cy="1751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65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608" y="1290977"/>
            <a:ext cx="814996" cy="3351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399088" y="4998403"/>
            <a:ext cx="2187585" cy="369888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814995" y="1615006"/>
            <a:ext cx="9217767" cy="1786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829653" y="4832742"/>
            <a:ext cx="4569803" cy="1726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36" y="2015050"/>
            <a:ext cx="753531" cy="7535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29" y="3108631"/>
            <a:ext cx="1575687" cy="157568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1BD119-ACDD-4ADD-86EA-16CD6B0E13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9653" y="3015134"/>
            <a:ext cx="6391275" cy="53485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GB"/>
              <a:t>moments to resonate.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16AC27-7501-491C-B88F-D3B45C6366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4388" y="4099353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source of your quote goes here.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3ACD670-C500-4A2F-8CA9-4DF8CA034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04988" y="2014538"/>
            <a:ext cx="7188200" cy="93186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US"/>
              <a:t>If you have a great quote, give it some space. It may take a few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7D6308-EE6B-405F-9908-75B2908B5CB2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392625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B4716EA-E230-4F8B-9709-7FDE38395D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33307"/>
            <a:ext cx="5054599" cy="286702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5F07504C-98DB-41A0-9708-F700A7E6CA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163" y="2533307"/>
            <a:ext cx="5054599" cy="286702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C9A2ADDE-4101-47C3-85FD-35C7709EEF9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72932"/>
            <a:ext cx="5054598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A365DEC8-4CBD-422F-92E2-109E86FE5D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163" y="2072932"/>
            <a:ext cx="5054600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E2F32E0-453A-4DDA-8863-178664F1FF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two ideas</a:t>
            </a:r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D8C554-5044-45F9-BFF2-2007A592B94E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51C165-4533-49DC-A9FA-D7690A664BFE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F4C1B4-5CB7-4641-90B4-423D85B1CF66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605873-5667-48B9-927C-7E31F905B9BB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95703C-5FAD-467A-9F85-F1CD77C6B4F6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3040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2AF6C42-E549-4A17-A757-376FA5B9D9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20951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312AB811-B3C3-49CF-999E-607AC405C1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19738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F64311B2-03A7-4B65-97BF-2EC8DB8F9C6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117E1FC7-E47E-4468-B2E4-013DC6E44D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19738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012BEE52-5840-45BE-A616-B4B3D63D06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36225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092F63C5-0BF7-4A8A-AA3E-CF1B96B301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36225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three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1B7F7AA-0CE8-4CB7-B95E-D2C69E7CE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three ideas</a:t>
            </a:r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961008-8F81-4E92-9BAE-08CB0D26CE8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51C6B9-A80B-4CEC-8508-DDB3A468076B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089E4C-CE55-47BD-B168-D892FC179E63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C692ED-6833-4FCC-B488-C05F0F7DF60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59E03FD-9852-4288-A07C-09DAD601999E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918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835209" y="5160873"/>
            <a:ext cx="814996" cy="2740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7118297" y="1555697"/>
            <a:ext cx="3470325" cy="519405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10588622" y="2059042"/>
            <a:ext cx="1603378" cy="292376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 userDrawn="1"/>
        </p:nvSpPr>
        <p:spPr>
          <a:xfrm>
            <a:off x="6110245" y="5160873"/>
            <a:ext cx="2391354" cy="5262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658099" y="5160873"/>
            <a:ext cx="934934" cy="526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7658100" y="5160873"/>
            <a:ext cx="843498" cy="526273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 userDrawn="1"/>
        </p:nvSpPr>
        <p:spPr>
          <a:xfrm>
            <a:off x="8501598" y="4886828"/>
            <a:ext cx="1490289" cy="274045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78A23007-B32A-4E9D-9E43-AA826E06E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50205" y="4171629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People need time to think about it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C1C66-D975-4ABF-9DB7-E0E206DF83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0205" y="2555699"/>
            <a:ext cx="7052592" cy="1482901"/>
          </a:xfrm>
        </p:spPr>
        <p:txBody>
          <a:bodyPr>
            <a:no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/>
              <a:t>Give a big concept a big space</a:t>
            </a:r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D0599AD-C51A-486A-B7D5-A4672A158BA1}"/>
              </a:ext>
            </a:extLst>
          </p:cNvPr>
          <p:cNvSpPr/>
          <p:nvPr userDrawn="1"/>
        </p:nvSpPr>
        <p:spPr>
          <a:xfrm>
            <a:off x="2622769" y="2077373"/>
            <a:ext cx="6009136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6CAAAAE-F294-44BA-9E83-1DA6DD8666F8}"/>
              </a:ext>
            </a:extLst>
          </p:cNvPr>
          <p:cNvSpPr/>
          <p:nvPr userDrawn="1"/>
        </p:nvSpPr>
        <p:spPr>
          <a:xfrm>
            <a:off x="2636487" y="4898721"/>
            <a:ext cx="4192938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591AE43-A535-40EA-B871-DA3B4FA0AD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1609" y="496316"/>
            <a:ext cx="1941160" cy="131908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B40E01-868C-41B1-B084-4CA53232F3A1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203824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AB9542-DCBA-48C3-A81B-CAB3018B06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30350"/>
            <a:ext cx="6457950" cy="3772915"/>
          </a:xfrm>
        </p:spPr>
        <p:txBody>
          <a:bodyPr/>
          <a:lstStyle/>
          <a:p>
            <a:endParaRPr lang="en-GB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3460039" y="5326257"/>
            <a:ext cx="2482789" cy="249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-1" y="5575772"/>
            <a:ext cx="3460039" cy="636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594BAFAB-21B5-459E-A5FB-1CB2AE9712BB}"/>
              </a:ext>
            </a:extLst>
          </p:cNvPr>
          <p:cNvSpPr>
            <a:spLocks noGrp="1"/>
          </p:cNvSpPr>
          <p:nvPr userDrawn="1">
            <p:ph type="pic" sz="quarter" idx="20"/>
          </p:nvPr>
        </p:nvSpPr>
        <p:spPr>
          <a:xfrm>
            <a:off x="878838" y="1280994"/>
            <a:ext cx="4569802" cy="258763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DEAF065F-E43D-4963-84A4-EB404C2D2867}"/>
              </a:ext>
            </a:extLst>
          </p:cNvPr>
          <p:cNvSpPr>
            <a:spLocks noGrp="1"/>
          </p:cNvSpPr>
          <p:nvPr userDrawn="1">
            <p:ph type="pic" sz="quarter" idx="15"/>
          </p:nvPr>
        </p:nvSpPr>
        <p:spPr>
          <a:xfrm>
            <a:off x="-1" y="1546189"/>
            <a:ext cx="2157081" cy="258763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5EB8339E-E032-4133-993F-D90A9227E02D}"/>
              </a:ext>
            </a:extLst>
          </p:cNvPr>
          <p:cNvSpPr>
            <a:spLocks noGrp="1"/>
          </p:cNvSpPr>
          <p:nvPr userDrawn="1">
            <p:ph type="pic" sz="quarter" idx="21"/>
          </p:nvPr>
        </p:nvSpPr>
        <p:spPr>
          <a:xfrm>
            <a:off x="3460038" y="5577394"/>
            <a:ext cx="2997912" cy="285111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A9A79DB1-F446-4941-82AD-0B7B6D8BD6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60038" y="5303265"/>
            <a:ext cx="2997912" cy="286733"/>
          </a:xfr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9" name="Picture Placeholder 5">
            <a:extLst>
              <a:ext uri="{FF2B5EF4-FFF2-40B4-BE49-F238E27FC236}">
                <a16:creationId xmlns:a16="http://schemas.microsoft.com/office/drawing/2014/main" id="{7D4B3865-22F9-494C-90AC-9784D335871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-2" y="5072856"/>
            <a:ext cx="3460039" cy="506413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0" name="Picture Placeholder 5">
            <a:extLst>
              <a:ext uri="{FF2B5EF4-FFF2-40B4-BE49-F238E27FC236}">
                <a16:creationId xmlns:a16="http://schemas.microsoft.com/office/drawing/2014/main" id="{FF32E312-2CA3-49C8-9DD6-85254B05BA6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448640" y="1540527"/>
            <a:ext cx="2157081" cy="268185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32FC620F-177D-4BFA-846E-439786B838F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72268" y="987475"/>
            <a:ext cx="706570" cy="268185"/>
          </a:xfr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CC4C5960-511B-4BE3-864A-E614E9120D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57950" y="5038630"/>
            <a:ext cx="895646" cy="268185"/>
          </a:xfr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E99D3-2C05-452C-B6E2-4EE24FD6F3A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77222" y="2487612"/>
            <a:ext cx="2851150" cy="18827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image can be a great way to represent your ideas.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short text will help people recall the concepts explored.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A574E7-DEA4-449D-8A57-5BDB90D731F1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333844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74676"/>
            <a:ext cx="10515600" cy="10175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60575"/>
            <a:ext cx="10515600" cy="3827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07518-608D-40DC-9EA3-FD303F109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48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8" r:id="rId5"/>
    <p:sldLayoutId id="2147483659" r:id="rId6"/>
    <p:sldLayoutId id="2147483660" r:id="rId7"/>
    <p:sldLayoutId id="2147483654" r:id="rId8"/>
    <p:sldLayoutId id="2147483661" r:id="rId9"/>
    <p:sldLayoutId id="2147483662" r:id="rId10"/>
    <p:sldLayoutId id="2147483669" r:id="rId11"/>
    <p:sldLayoutId id="2147483663" r:id="rId12"/>
    <p:sldLayoutId id="2147483670" r:id="rId13"/>
    <p:sldLayoutId id="2147483671" r:id="rId14"/>
    <p:sldLayoutId id="2147483672" r:id="rId15"/>
    <p:sldLayoutId id="214748366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2000"/>
        </a:spcBef>
        <a:buClr>
          <a:schemeClr val="bg2"/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>
            <a:lumMod val="60000"/>
            <a:lumOff val="40000"/>
          </a:schemeClr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E2F425-CCEE-6544-8FC7-FFCE26518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Vers</a:t>
            </a:r>
            <a:r>
              <a:rPr lang="en-US" dirty="0"/>
              <a:t> des </a:t>
            </a:r>
            <a:r>
              <a:rPr lang="en-US" dirty="0" err="1"/>
              <a:t>conflits</a:t>
            </a:r>
            <a:r>
              <a:rPr lang="en-US" dirty="0"/>
              <a:t> </a:t>
            </a:r>
            <a:r>
              <a:rPr lang="en-US" dirty="0" err="1"/>
              <a:t>constructifs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8C918C-9A18-1943-84AB-37B2F16E9E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380" y="1270637"/>
            <a:ext cx="6060359" cy="519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25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DB0A91-E18C-6140-89A9-ACD9E46CD7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763" y="2072932"/>
            <a:ext cx="9542155" cy="2794903"/>
          </a:xfrm>
        </p:spPr>
        <p:txBody>
          <a:bodyPr/>
          <a:lstStyle/>
          <a:p>
            <a:r>
              <a:rPr lang="fr-FR" dirty="0"/>
              <a:t>Comment vous y prenez-vous en général pour gérer les conflits ?</a:t>
            </a:r>
          </a:p>
          <a:p>
            <a:pPr lvl="0"/>
            <a:r>
              <a:rPr lang="fr-FR" dirty="0"/>
              <a:t>Avez-vous des exemples d’utilisation de </a:t>
            </a:r>
            <a:r>
              <a:rPr lang="fr-FR" i="1" dirty="0"/>
              <a:t>Vos points forts en matière de gestion des conflits </a:t>
            </a:r>
            <a:r>
              <a:rPr lang="fr-FR" dirty="0"/>
              <a:t>décrits dans le Rapport ? </a:t>
            </a:r>
          </a:p>
          <a:p>
            <a:pPr lvl="0"/>
            <a:r>
              <a:rPr lang="fr-FR" dirty="0"/>
              <a:t>Comment les autres décriraient-ils votre comportement face au conflit ? </a:t>
            </a:r>
            <a:endParaRPr lang="en-GB" dirty="0"/>
          </a:p>
          <a:p>
            <a:pPr lvl="0"/>
            <a:r>
              <a:rPr lang="fr-FR" dirty="0"/>
              <a:t>Avez-vous observé d’autres façons de gérer des conflits chez vos collègues ? Donnez des exemples.</a:t>
            </a:r>
            <a:endParaRPr lang="en-GB" dirty="0"/>
          </a:p>
          <a:p>
            <a:pPr lvl="0"/>
            <a:endParaRPr lang="en-GB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93E4D5B-D487-D340-A640-823978CD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</a:t>
            </a:r>
            <a:r>
              <a:rPr lang="en-US" dirty="0" err="1"/>
              <a:t>préalables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77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vector graphics, businesscard&#10;&#10;Description automatically generated">
            <a:extLst>
              <a:ext uri="{FF2B5EF4-FFF2-40B4-BE49-F238E27FC236}">
                <a16:creationId xmlns:a16="http://schemas.microsoft.com/office/drawing/2014/main" id="{5CCA7221-313C-C14C-B8E7-3A2C27A375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7" t="28039" r="3006" b="12353"/>
          <a:stretch/>
        </p:blipFill>
        <p:spPr>
          <a:xfrm>
            <a:off x="4679576" y="1556950"/>
            <a:ext cx="6360460" cy="4087907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E10207-6383-4D45-B25C-221DE0B104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51964" y="2765952"/>
            <a:ext cx="4258072" cy="116115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1</a:t>
            </a:r>
            <a:r>
              <a:rPr lang="en-US" sz="2400" b="1" baseline="30000" dirty="0"/>
              <a:t>er</a:t>
            </a:r>
            <a:r>
              <a:rPr lang="en-US" sz="2400" b="1" dirty="0"/>
              <a:t> tour : </a:t>
            </a:r>
            <a:r>
              <a:rPr lang="en-US" sz="2400" dirty="0" err="1"/>
              <a:t>Quels</a:t>
            </a:r>
            <a:r>
              <a:rPr lang="en-US" sz="2400" dirty="0"/>
              <a:t> </a:t>
            </a:r>
            <a:r>
              <a:rPr lang="en-US" sz="2400" dirty="0" err="1"/>
              <a:t>sont</a:t>
            </a:r>
            <a:r>
              <a:rPr lang="en-US" sz="2400" dirty="0"/>
              <a:t> </a:t>
            </a:r>
            <a:r>
              <a:rPr lang="en-US" sz="2400" dirty="0" err="1"/>
              <a:t>vos</a:t>
            </a:r>
            <a:r>
              <a:rPr lang="en-US" sz="2400" dirty="0"/>
              <a:t> </a:t>
            </a:r>
            <a:r>
              <a:rPr lang="fr-FR" sz="2400" dirty="0"/>
              <a:t>points forts en matière de gestion des conflits ? 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7074C4-87A2-7A4F-B850-821FA5381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Activité</a:t>
            </a:r>
            <a:r>
              <a:rPr lang="en-US" dirty="0"/>
              <a:t> : la valse des </a:t>
            </a:r>
            <a:r>
              <a:rPr lang="en-US" dirty="0" err="1"/>
              <a:t>binômes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3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497841A-1683-4648-8DA7-38684F8C50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51435" y="2789997"/>
            <a:ext cx="4293931" cy="130086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2</a:t>
            </a:r>
            <a:r>
              <a:rPr lang="en-US" sz="2400" b="1" baseline="30000" dirty="0"/>
              <a:t>e</a:t>
            </a:r>
            <a:r>
              <a:rPr lang="en-US" sz="2400" b="1" dirty="0"/>
              <a:t> tour : </a:t>
            </a:r>
            <a:r>
              <a:rPr lang="en-US" sz="2400" dirty="0" err="1"/>
              <a:t>Qu’attendez-vous</a:t>
            </a:r>
            <a:r>
              <a:rPr lang="en-US" sz="2400" dirty="0"/>
              <a:t> de la part des </a:t>
            </a:r>
            <a:r>
              <a:rPr lang="en-US" sz="2400" dirty="0" err="1"/>
              <a:t>autres</a:t>
            </a:r>
            <a:r>
              <a:rPr lang="en-US" sz="2400" dirty="0"/>
              <a:t> - et les </a:t>
            </a:r>
            <a:r>
              <a:rPr lang="en-US" sz="2400" dirty="0" err="1"/>
              <a:t>autres</a:t>
            </a:r>
            <a:r>
              <a:rPr lang="en-US" sz="2400" dirty="0"/>
              <a:t> de </a:t>
            </a:r>
            <a:r>
              <a:rPr lang="en-US" sz="2400" dirty="0" err="1"/>
              <a:t>vous</a:t>
            </a:r>
            <a:r>
              <a:rPr lang="en-US" sz="2400" dirty="0"/>
              <a:t> - </a:t>
            </a:r>
            <a:r>
              <a:rPr lang="en-US" sz="2400" dirty="0" err="1"/>
              <a:t>en</a:t>
            </a:r>
            <a:r>
              <a:rPr lang="en-US" sz="2400" dirty="0"/>
              <a:t> situation de </a:t>
            </a:r>
            <a:r>
              <a:rPr lang="en-US" sz="2400" dirty="0" err="1"/>
              <a:t>conflit</a:t>
            </a:r>
            <a:r>
              <a:rPr lang="en-US" sz="2400" dirty="0"/>
              <a:t> ?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07A797-875A-A040-BFBE-C6F4D835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valse des </a:t>
            </a:r>
            <a:r>
              <a:rPr lang="en-US" dirty="0" err="1"/>
              <a:t>binômes</a:t>
            </a:r>
            <a:endParaRPr lang="en-US" dirty="0"/>
          </a:p>
        </p:txBody>
      </p:sp>
      <p:pic>
        <p:nvPicPr>
          <p:cNvPr id="5" name="Picture 4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DBA23F24-269B-464B-84B8-535284C825C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6" t="9543" r="16515" b="9543"/>
          <a:stretch/>
        </p:blipFill>
        <p:spPr>
          <a:xfrm>
            <a:off x="1102659" y="1556950"/>
            <a:ext cx="4707680" cy="505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253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sitting at a table&#10;&#10;Description automatically generated with low confidence">
            <a:extLst>
              <a:ext uri="{FF2B5EF4-FFF2-40B4-BE49-F238E27FC236}">
                <a16:creationId xmlns:a16="http://schemas.microsoft.com/office/drawing/2014/main" id="{C7C7A50C-CF40-B34D-83D1-50A585F774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9" t="8040" r="5556" b="7843"/>
          <a:stretch/>
        </p:blipFill>
        <p:spPr>
          <a:xfrm>
            <a:off x="5233468" y="850025"/>
            <a:ext cx="5280008" cy="5183350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4EDF72-F011-A64A-A7C3-60598B728A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1778" y="2954915"/>
            <a:ext cx="3981486" cy="833897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3</a:t>
            </a:r>
            <a:r>
              <a:rPr lang="en-US" sz="2400" b="1" baseline="30000" dirty="0"/>
              <a:t>e</a:t>
            </a:r>
            <a:r>
              <a:rPr lang="en-US" sz="2400" b="1" dirty="0"/>
              <a:t> tour : </a:t>
            </a:r>
            <a:r>
              <a:rPr lang="en-US" sz="2400" dirty="0"/>
              <a:t>Comment les </a:t>
            </a:r>
            <a:r>
              <a:rPr lang="en-US" sz="2400" dirty="0" err="1"/>
              <a:t>autres</a:t>
            </a:r>
            <a:r>
              <a:rPr lang="en-US" sz="2400" dirty="0"/>
              <a:t> </a:t>
            </a:r>
            <a:r>
              <a:rPr lang="en-US" sz="2400" dirty="0" err="1"/>
              <a:t>pourraient-ils</a:t>
            </a:r>
            <a:r>
              <a:rPr lang="en-US" sz="2400" dirty="0"/>
              <a:t> qualifier </a:t>
            </a:r>
            <a:r>
              <a:rPr lang="en-US" sz="2400" dirty="0" err="1"/>
              <a:t>votre</a:t>
            </a:r>
            <a:r>
              <a:rPr lang="en-US" sz="2400" dirty="0"/>
              <a:t> style 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2B951F-3E74-A345-958F-45FA31F31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valse des </a:t>
            </a:r>
            <a:r>
              <a:rPr lang="en-US" dirty="0" err="1"/>
              <a:t>binômes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87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EB5488-1804-184F-8979-2C2CC9262C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02507" y="2745484"/>
            <a:ext cx="4429768" cy="99200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4</a:t>
            </a:r>
            <a:r>
              <a:rPr lang="en-US" sz="2400" b="1" baseline="30000" dirty="0"/>
              <a:t>e</a:t>
            </a:r>
            <a:r>
              <a:rPr lang="en-US" sz="2400" b="1" dirty="0"/>
              <a:t> tour :</a:t>
            </a:r>
            <a:r>
              <a:rPr lang="en-US" sz="2400" dirty="0"/>
              <a:t> Comment </a:t>
            </a:r>
            <a:r>
              <a:rPr lang="en-US" sz="2400" dirty="0" err="1"/>
              <a:t>pourriez-vous</a:t>
            </a:r>
            <a:r>
              <a:rPr lang="en-US" sz="2400" dirty="0"/>
              <a:t> </a:t>
            </a:r>
            <a:r>
              <a:rPr lang="en-US" sz="2400" dirty="0" err="1"/>
              <a:t>optimiser</a:t>
            </a:r>
            <a:r>
              <a:rPr lang="en-US" sz="2400" dirty="0"/>
              <a:t> </a:t>
            </a:r>
            <a:r>
              <a:rPr lang="en-US" sz="2400" dirty="0" err="1"/>
              <a:t>votre</a:t>
            </a:r>
            <a:r>
              <a:rPr lang="en-US" sz="2400" dirty="0"/>
              <a:t> style de gestion des </a:t>
            </a:r>
            <a:r>
              <a:rPr lang="en-US" sz="2400" dirty="0" err="1"/>
              <a:t>conflits</a:t>
            </a:r>
            <a:r>
              <a:rPr lang="en-US" sz="2400" dirty="0"/>
              <a:t> 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8EC2662-AE39-E74A-A74B-09E7C9FB9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valse des </a:t>
            </a:r>
            <a:r>
              <a:rPr lang="en-US" dirty="0" err="1"/>
              <a:t>binômes</a:t>
            </a:r>
            <a:endParaRPr lang="en-US" dirty="0"/>
          </a:p>
        </p:txBody>
      </p:sp>
      <p:pic>
        <p:nvPicPr>
          <p:cNvPr id="5" name="Picture 4" descr="A group of people sitting at a table&#10;&#10;Description automatically generated with low confidence">
            <a:extLst>
              <a:ext uri="{FF2B5EF4-FFF2-40B4-BE49-F238E27FC236}">
                <a16:creationId xmlns:a16="http://schemas.microsoft.com/office/drawing/2014/main" id="{6F37E496-5DDC-FA45-9618-54F533428F0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9543" r="5243" b="10980"/>
          <a:stretch/>
        </p:blipFill>
        <p:spPr>
          <a:xfrm>
            <a:off x="1246635" y="1253637"/>
            <a:ext cx="5355872" cy="496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914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E38334B-1E41-8F4C-ADEA-41984B9F0E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764" y="2072932"/>
            <a:ext cx="7173028" cy="3453809"/>
          </a:xfrm>
        </p:spPr>
        <p:txBody>
          <a:bodyPr/>
          <a:lstStyle/>
          <a:p>
            <a:pPr lvl="0"/>
            <a:r>
              <a:rPr lang="en-GB" dirty="0"/>
              <a:t>Comment </a:t>
            </a:r>
            <a:r>
              <a:rPr lang="en-GB" dirty="0" err="1"/>
              <a:t>avez-vous</a:t>
            </a:r>
            <a:r>
              <a:rPr lang="en-GB" dirty="0"/>
              <a:t> trouvé </a:t>
            </a:r>
            <a:r>
              <a:rPr lang="en-GB" dirty="0" err="1"/>
              <a:t>cet</a:t>
            </a:r>
            <a:r>
              <a:rPr lang="en-GB" dirty="0"/>
              <a:t> </a:t>
            </a:r>
            <a:r>
              <a:rPr lang="en-GB" dirty="0" err="1"/>
              <a:t>exercice</a:t>
            </a:r>
            <a:r>
              <a:rPr lang="en-GB" dirty="0"/>
              <a:t> ?</a:t>
            </a:r>
          </a:p>
          <a:p>
            <a:pPr lvl="0"/>
            <a:r>
              <a:rPr lang="en-GB" dirty="0" err="1"/>
              <a:t>Qu’avez-vous</a:t>
            </a:r>
            <a:r>
              <a:rPr lang="en-GB" dirty="0"/>
              <a:t> </a:t>
            </a:r>
            <a:r>
              <a:rPr lang="en-GB" dirty="0" err="1"/>
              <a:t>appris</a:t>
            </a:r>
            <a:r>
              <a:rPr lang="en-GB" dirty="0"/>
              <a:t> sur </a:t>
            </a:r>
            <a:r>
              <a:rPr lang="en-GB" dirty="0" err="1"/>
              <a:t>vous-même</a:t>
            </a:r>
            <a:r>
              <a:rPr lang="en-GB" dirty="0"/>
              <a:t> ?</a:t>
            </a:r>
          </a:p>
          <a:p>
            <a:pPr lvl="0"/>
            <a:r>
              <a:rPr lang="en-GB" dirty="0" err="1"/>
              <a:t>Qu’avez-vous</a:t>
            </a:r>
            <a:r>
              <a:rPr lang="en-GB" dirty="0"/>
              <a:t> </a:t>
            </a:r>
            <a:r>
              <a:rPr lang="en-GB" dirty="0" err="1"/>
              <a:t>appris</a:t>
            </a:r>
            <a:r>
              <a:rPr lang="en-GB" dirty="0"/>
              <a:t> sur les </a:t>
            </a:r>
            <a:r>
              <a:rPr lang="en-GB" dirty="0" err="1"/>
              <a:t>autres</a:t>
            </a:r>
            <a:r>
              <a:rPr lang="en-GB" dirty="0"/>
              <a:t> ? </a:t>
            </a:r>
          </a:p>
          <a:p>
            <a:pPr lvl="0"/>
            <a:r>
              <a:rPr lang="en-GB" dirty="0"/>
              <a:t>Comment </a:t>
            </a:r>
            <a:r>
              <a:rPr lang="en-GB" dirty="0" err="1"/>
              <a:t>percevez-vous</a:t>
            </a:r>
            <a:r>
              <a:rPr lang="en-GB" dirty="0"/>
              <a:t> le </a:t>
            </a:r>
            <a:r>
              <a:rPr lang="en-GB" dirty="0" err="1"/>
              <a:t>conflit</a:t>
            </a:r>
            <a:r>
              <a:rPr lang="en-GB" dirty="0"/>
              <a:t> après </a:t>
            </a:r>
            <a:r>
              <a:rPr lang="en-GB" dirty="0" err="1"/>
              <a:t>avoir</a:t>
            </a:r>
            <a:r>
              <a:rPr lang="en-GB" dirty="0"/>
              <a:t> entendu </a:t>
            </a:r>
            <a:r>
              <a:rPr lang="en-GB" dirty="0" err="1"/>
              <a:t>vos</a:t>
            </a:r>
            <a:r>
              <a:rPr lang="en-GB" dirty="0"/>
              <a:t> </a:t>
            </a:r>
            <a:r>
              <a:rPr lang="en-GB" dirty="0" err="1"/>
              <a:t>interlocuteurs</a:t>
            </a:r>
            <a:r>
              <a:rPr lang="en-GB" dirty="0"/>
              <a:t> </a:t>
            </a:r>
            <a:r>
              <a:rPr lang="en-GB" dirty="0" err="1"/>
              <a:t>parler</a:t>
            </a:r>
            <a:r>
              <a:rPr lang="en-GB" dirty="0"/>
              <a:t> de </a:t>
            </a:r>
            <a:r>
              <a:rPr lang="en-GB" dirty="0" err="1"/>
              <a:t>leurs</a:t>
            </a:r>
            <a:r>
              <a:rPr lang="en-GB" dirty="0"/>
              <a:t> </a:t>
            </a:r>
            <a:r>
              <a:rPr lang="en-GB" dirty="0" err="1"/>
              <a:t>différents</a:t>
            </a:r>
            <a:r>
              <a:rPr lang="en-GB" dirty="0"/>
              <a:t> styles ? </a:t>
            </a:r>
          </a:p>
          <a:p>
            <a:r>
              <a:rPr lang="en-US" dirty="0" err="1"/>
              <a:t>Quelles</a:t>
            </a:r>
            <a:r>
              <a:rPr lang="en-US" dirty="0"/>
              <a:t> tendances </a:t>
            </a:r>
            <a:r>
              <a:rPr lang="en-US" dirty="0" err="1"/>
              <a:t>ont</a:t>
            </a:r>
            <a:r>
              <a:rPr lang="en-US" dirty="0"/>
              <a:t> </a:t>
            </a:r>
            <a:r>
              <a:rPr lang="en-US" dirty="0" err="1"/>
              <a:t>émergé</a:t>
            </a:r>
            <a:r>
              <a:rPr lang="en-US" dirty="0"/>
              <a:t> </a:t>
            </a:r>
            <a:r>
              <a:rPr lang="en-US" dirty="0" err="1"/>
              <a:t>permettant</a:t>
            </a:r>
            <a:r>
              <a:rPr lang="en-US" dirty="0"/>
              <a:t> de </a:t>
            </a:r>
            <a:r>
              <a:rPr lang="en-US" dirty="0" err="1"/>
              <a:t>mettre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lumière le mode de gestion principal des </a:t>
            </a:r>
            <a:r>
              <a:rPr lang="en-US" dirty="0" err="1"/>
              <a:t>conflits</a:t>
            </a:r>
            <a:r>
              <a:rPr lang="en-US" dirty="0"/>
              <a:t> de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groupe</a:t>
            </a:r>
            <a:r>
              <a:rPr lang="en-US" dirty="0"/>
              <a:t> ?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563F57-81B4-364A-862A-5122B219D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Débriefing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9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54575B"/>
      </a:dk1>
      <a:lt1>
        <a:srgbClr val="FFFFFF"/>
      </a:lt1>
      <a:dk2>
        <a:srgbClr val="8CB80F"/>
      </a:dk2>
      <a:lt2>
        <a:srgbClr val="19AABA"/>
      </a:lt2>
      <a:accent1>
        <a:srgbClr val="DC500A"/>
      </a:accent1>
      <a:accent2>
        <a:srgbClr val="EBBA17"/>
      </a:accent2>
      <a:accent3>
        <a:srgbClr val="AE1237"/>
      </a:accent3>
      <a:accent4>
        <a:srgbClr val="C72E75"/>
      </a:accent4>
      <a:accent5>
        <a:srgbClr val="117782"/>
      </a:accent5>
      <a:accent6>
        <a:srgbClr val="62A342"/>
      </a:accent6>
      <a:hlink>
        <a:srgbClr val="552062"/>
      </a:hlink>
      <a:folHlink>
        <a:srgbClr val="000000"/>
      </a:folHlink>
    </a:clrScheme>
    <a:fontScheme name="The Myers-Briggs Company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7D7950A6055C4F9014BC2B6FE9B943" ma:contentTypeVersion="13" ma:contentTypeDescription="Create a new document." ma:contentTypeScope="" ma:versionID="9d3402f6386987d648831e7ede5bc3af">
  <xsd:schema xmlns:xsd="http://www.w3.org/2001/XMLSchema" xmlns:xs="http://www.w3.org/2001/XMLSchema" xmlns:p="http://schemas.microsoft.com/office/2006/metadata/properties" xmlns:ns2="a05501d3-a399-48c1-b0d6-aafcb0115718" xmlns:ns3="9d3ade63-dd84-44bc-a623-b06104ea5f4b" targetNamespace="http://schemas.microsoft.com/office/2006/metadata/properties" ma:root="true" ma:fieldsID="169550594f5dac7a8656dfb66cff691d" ns2:_="" ns3:_="">
    <xsd:import namespace="a05501d3-a399-48c1-b0d6-aafcb0115718"/>
    <xsd:import namespace="9d3ade63-dd84-44bc-a623-b06104ea5f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5501d3-a399-48c1-b0d6-aafcb01157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3ade63-dd84-44bc-a623-b06104ea5f4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9B9C1B-82FB-436C-A049-812D5DB9A6A1}">
  <ds:schemaRefs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9d3ade63-dd84-44bc-a623-b06104ea5f4b"/>
    <ds:schemaRef ds:uri="a05501d3-a399-48c1-b0d6-aafcb0115718"/>
    <ds:schemaRef ds:uri="http://purl.org/dc/elements/1.1/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BD4CD4-2DF5-476F-B86F-CC42765D78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28D7DE-EDA7-40E2-B386-1689259695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5501d3-a399-48c1-b0d6-aafcb0115718"/>
    <ds:schemaRef ds:uri="9d3ade63-dd84-44bc-a623-b06104ea5f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19612</TotalTime>
  <Words>193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Open Sans</vt:lpstr>
      <vt:lpstr>Open Sans Semibold</vt:lpstr>
      <vt:lpstr>Office Theme</vt:lpstr>
      <vt:lpstr>Vers des conflits constructifs</vt:lpstr>
      <vt:lpstr>Questions préalables</vt:lpstr>
      <vt:lpstr>Activité : la valse des binômes</vt:lpstr>
      <vt:lpstr>La valse des binômes</vt:lpstr>
      <vt:lpstr>La valse des binômes</vt:lpstr>
      <vt:lpstr>La valse des binômes</vt:lpstr>
      <vt:lpstr>Débriefing</vt:lpstr>
    </vt:vector>
  </TitlesOfParts>
  <Company>CPP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 Collins</dc:creator>
  <cp:lastModifiedBy>Christelle Darthout</cp:lastModifiedBy>
  <cp:revision>141</cp:revision>
  <dcterms:created xsi:type="dcterms:W3CDTF">2018-05-21T13:55:24Z</dcterms:created>
  <dcterms:modified xsi:type="dcterms:W3CDTF">2024-06-27T15:20:03Z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0x010100BC7D7950A6055C4F9014BC2B6FE9B943</vt:lpwstr>
  </property>
</Properties>
</file>