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B51_7CE607BB.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B83_310C3A1E.xml" ContentType="application/vnd.ms-powerpoint.comments+xml"/>
  <Override PartName="/ppt/notesSlides/notesSlide9.xml" ContentType="application/vnd.openxmlformats-officedocument.presentationml.notesSlide+xml"/>
  <Override PartName="/ppt/comments/modernComment_B8A_B1329BAD.xml" ContentType="application/vnd.ms-powerpoint.comments+xml"/>
  <Override PartName="/ppt/notesSlides/notesSlide10.xml" ContentType="application/vnd.openxmlformats-officedocument.presentationml.notesSlide+xml"/>
  <Override PartName="/ppt/comments/modernComment_B8D_AF334B8.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B70_4FFC282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B6C_A5FE086C.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256" r:id="rId5"/>
    <p:sldId id="2915" r:id="rId6"/>
    <p:sldId id="2917" r:id="rId7"/>
    <p:sldId id="258" r:id="rId8"/>
    <p:sldId id="259" r:id="rId9"/>
    <p:sldId id="2960" r:id="rId10"/>
    <p:sldId id="2965" r:id="rId11"/>
    <p:sldId id="2911" r:id="rId12"/>
    <p:sldId id="2940" r:id="rId13"/>
    <p:sldId id="2959" r:id="rId14"/>
    <p:sldId id="2950" r:id="rId15"/>
    <p:sldId id="2897" r:id="rId16"/>
    <p:sldId id="334" r:id="rId17"/>
    <p:sldId id="2907" r:id="rId18"/>
    <p:sldId id="2901" r:id="rId19"/>
    <p:sldId id="2910" r:id="rId20"/>
    <p:sldId id="2967" r:id="rId21"/>
    <p:sldId id="2966" r:id="rId22"/>
    <p:sldId id="2890" r:id="rId23"/>
    <p:sldId id="2921" r:id="rId24"/>
    <p:sldId id="2922" r:id="rId25"/>
    <p:sldId id="2943" r:id="rId26"/>
    <p:sldId id="2947" r:id="rId27"/>
    <p:sldId id="2954" r:id="rId28"/>
    <p:sldId id="2955" r:id="rId29"/>
    <p:sldId id="2956" r:id="rId30"/>
    <p:sldId id="2957" r:id="rId31"/>
    <p:sldId id="2958" r:id="rId32"/>
    <p:sldId id="2918" r:id="rId33"/>
    <p:sldId id="2949" r:id="rId34"/>
    <p:sldId id="2919" r:id="rId35"/>
    <p:sldId id="2952" r:id="rId36"/>
    <p:sldId id="2928" r:id="rId37"/>
    <p:sldId id="2938" r:id="rId38"/>
    <p:sldId id="2953" r:id="rId39"/>
    <p:sldId id="2942" r:id="rId40"/>
    <p:sldId id="2923" r:id="rId41"/>
    <p:sldId id="2939" r:id="rId42"/>
    <p:sldId id="2924" r:id="rId43"/>
    <p:sldId id="2926" r:id="rId44"/>
    <p:sldId id="2962" r:id="rId45"/>
    <p:sldId id="2902" r:id="rId46"/>
    <p:sldId id="2929" r:id="rId47"/>
    <p:sldId id="2963" r:id="rId48"/>
    <p:sldId id="2964" r:id="rId49"/>
    <p:sldId id="2937" r:id="rId50"/>
    <p:sldId id="2935" r:id="rId51"/>
    <p:sldId id="2931" r:id="rId52"/>
    <p:sldId id="2933" r:id="rId53"/>
    <p:sldId id="2936" r:id="rId54"/>
    <p:sldId id="296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528D2616-8088-4FB3-AABA-6EC3DC16CED3}">
          <p14:sldIdLst>
            <p14:sldId id="256"/>
          </p14:sldIdLst>
        </p14:section>
        <p14:section name="Strategy Reminder" id="{7F79CAE3-24B8-4508-B08A-BF99DB01DD6F}">
          <p14:sldIdLst>
            <p14:sldId id="2915"/>
            <p14:sldId id="2917"/>
            <p14:sldId id="258"/>
            <p14:sldId id="259"/>
            <p14:sldId id="2960"/>
          </p14:sldIdLst>
        </p14:section>
        <p14:section name="2025 Plan" id="{5F698BCE-5BCD-48A3-8AF1-9F5DFAD211F8}">
          <p14:sldIdLst>
            <p14:sldId id="2965"/>
          </p14:sldIdLst>
        </p14:section>
        <p14:section name="Key projects" id="{CE98D10E-DFBC-41D4-8722-54A79CEEB256}">
          <p14:sldIdLst>
            <p14:sldId id="2911"/>
            <p14:sldId id="2940"/>
            <p14:sldId id="2959"/>
            <p14:sldId id="2950"/>
            <p14:sldId id="2897"/>
            <p14:sldId id="334"/>
          </p14:sldIdLst>
        </p14:section>
        <p14:section name="Q1 Activity" id="{A7C64BD0-2B59-4398-8470-3B6A7C128835}">
          <p14:sldIdLst>
            <p14:sldId id="2907"/>
            <p14:sldId id="2901"/>
          </p14:sldIdLst>
        </p14:section>
        <p14:section name="Campaigns" id="{342EB076-A606-4BF0-9A3A-5141413DAA09}">
          <p14:sldIdLst/>
        </p14:section>
        <p14:section name="Virtual User Series" id="{1BF6F7B1-0C97-47B1-848A-1677DBC752B2}">
          <p14:sldIdLst>
            <p14:sldId id="2910"/>
            <p14:sldId id="2967"/>
          </p14:sldIdLst>
        </p14:section>
        <p14:section name="Customer - Referral Program" id="{149DD7E4-3858-424B-BF38-3894EBDA183B}">
          <p14:sldIdLst>
            <p14:sldId id="2966"/>
            <p14:sldId id="2890"/>
          </p14:sldIdLst>
        </p14:section>
        <p14:section name="PIR email campaign - blue box personas" id="{267474BE-DDD7-48D8-8012-1E68821F45B6}">
          <p14:sldIdLst>
            <p14:sldId id="2921"/>
            <p14:sldId id="2922"/>
            <p14:sldId id="2943"/>
            <p14:sldId id="2947"/>
            <p14:sldId id="2954"/>
            <p14:sldId id="2955"/>
            <p14:sldId id="2956"/>
            <p14:sldId id="2957"/>
            <p14:sldId id="2958"/>
          </p14:sldIdLst>
        </p14:section>
        <p14:section name="Power of Personality Web Promo" id="{194F582F-2EB6-4F31-9797-27552397B500}">
          <p14:sldIdLst>
            <p14:sldId id="2918"/>
            <p14:sldId id="2949"/>
          </p14:sldIdLst>
        </p14:section>
        <p14:section name="TKI webinar series and promo" id="{79DD6368-3125-430D-98CA-9BA02D843E1F}">
          <p14:sldIdLst>
            <p14:sldId id="2919"/>
            <p14:sldId id="2952"/>
            <p14:sldId id="2928"/>
            <p14:sldId id="2938"/>
          </p14:sldIdLst>
        </p14:section>
        <p14:section name="Bank Your Budget" id="{F777F200-2B2A-43CF-8C48-6759F171A204}">
          <p14:sldIdLst>
            <p14:sldId id="2953"/>
          </p14:sldIdLst>
        </p14:section>
        <p14:section name="Prospects - Festival of Work" id="{D4819137-004D-4A6D-9C8B-B13E301FB357}">
          <p14:sldIdLst>
            <p14:sldId id="2942"/>
          </p14:sldIdLst>
        </p14:section>
        <p14:section name="Levelling Up webinar" id="{39736F96-2DC1-42C0-A666-0449221032DF}">
          <p14:sldIdLst>
            <p14:sldId id="2923"/>
            <p14:sldId id="2939"/>
            <p14:sldId id="2924"/>
            <p14:sldId id="2926"/>
          </p14:sldIdLst>
        </p14:section>
        <p14:section name="Summary / Q&amp;A" id="{2F0EC576-16EF-41F0-A791-FF96EEB1F73F}">
          <p14:sldIdLst>
            <p14:sldId id="2962"/>
            <p14:sldId id="2902"/>
          </p14:sldIdLst>
        </p14:section>
        <p14:section name="Digital Reference Slides" id="{0A68C54B-F9FB-4CF1-9817-CBF003959233}">
          <p14:sldIdLst/>
        </p14:section>
        <p14:section name="Opportunities" id="{EDB3F433-687A-4E19-8DFA-E5C4BF7AE762}">
          <p14:sldIdLst>
            <p14:sldId id="2929"/>
            <p14:sldId id="2963"/>
            <p14:sldId id="2964"/>
            <p14:sldId id="2937"/>
            <p14:sldId id="2935"/>
            <p14:sldId id="2931"/>
            <p14:sldId id="2933"/>
            <p14:sldId id="2936"/>
            <p14:sldId id="296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ACD859-8688-B47F-5C3B-3D88F4AFC4E2}" name="Zubair Farooq" initials="ZF" userId="S::zfarooq@themyersbriggs.com::b301ce31-56d1-42ca-b5c4-ff4cd16f053c" providerId="AD"/>
  <p188:author id="{CC2720D0-951F-AB0F-BA9F-EDA9FB851C5B}" name="Samantha White" initials="SW" userId="S::swhite@themyersbriggs.com::ba3a9477-dd39-4e92-9e21-d8d1b8c6bbc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iel Toma" initials="DT" lastIdx="1" clrIdx="0">
    <p:extLst>
      <p:ext uri="{19B8F6BF-5375-455C-9EA6-DF929625EA0E}">
        <p15:presenceInfo xmlns:p15="http://schemas.microsoft.com/office/powerpoint/2012/main" userId="S::DToma@themyersbriggs.com::fb3c7a7d-3029-4eb9-ace3-3ebcc0a7ec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2314"/>
    <a:srgbClr val="19AABA"/>
    <a:srgbClr val="DC780F"/>
    <a:srgbClr val="2BBECF"/>
    <a:srgbClr val="BCE6EB"/>
    <a:srgbClr val="99AFF5"/>
    <a:srgbClr val="8CB80F"/>
    <a:srgbClr val="54575B"/>
    <a:srgbClr val="62A342"/>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D63A5-253D-4853-878B-F261EA6B8AE7}" v="355" dt="2025-01-23T10:25:39.695"/>
    <p1510:client id="{B618F7C6-52B8-4E1E-B716-617614191385}" v="2477" dt="2025-01-23T09:37:57.657"/>
    <p1510:client id="{C0E188C1-B52D-6F34-9FFA-9FA5FFA731BB}" v="1236" dt="2025-01-23T13:40:53.737"/>
    <p1510:client id="{C10F1D00-9A94-5621-99C5-AE6720BB7046}" v="3613" dt="2025-01-22T13:31:37.187"/>
    <p1510:client id="{EFFFD31A-CA57-F98F-9348-76C2AAE78979}" v="1096" dt="2025-01-22T17:49:05.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myersbriggsco-my.sharepoint.com/personal/zfarooq_themyersbriggs_com/Documents/Desktop/DM2407/Benchmark%20file%201%20240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Channel Comparison 2407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Sheet5!$A$35</c:f>
              <c:strCache>
                <c:ptCount val="1"/>
                <c:pt idx="0">
                  <c:v>Website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Sheet5!$B$34:$H$34</c:f>
              <c:strCache>
                <c:ptCount val="7"/>
                <c:pt idx="0">
                  <c:v>TMBC US</c:v>
                </c:pt>
                <c:pt idx="1">
                  <c:v>TMBC EU</c:v>
                </c:pt>
                <c:pt idx="2">
                  <c:v>disc profile</c:v>
                </c:pt>
                <c:pt idx="3">
                  <c:v>insights</c:v>
                </c:pt>
                <c:pt idx="4">
                  <c:v>Strengths finder</c:v>
                </c:pt>
                <c:pt idx="5">
                  <c:v>luminalearning.com</c:v>
                </c:pt>
                <c:pt idx="6">
                  <c:v>typecoach</c:v>
                </c:pt>
              </c:strCache>
            </c:strRef>
          </c:cat>
          <c:val>
            <c:numRef>
              <c:f>Sheet5!$B$35:$H$35</c:f>
              <c:numCache>
                <c:formatCode>General</c:formatCode>
                <c:ptCount val="7"/>
                <c:pt idx="0">
                  <c:v>117915</c:v>
                </c:pt>
                <c:pt idx="1">
                  <c:v>145918</c:v>
                </c:pt>
                <c:pt idx="2" formatCode="_-* #,##0_-;\-* #,##0_-;_-* &quot;-&quot;??_-;_-@_-">
                  <c:v>228866</c:v>
                </c:pt>
                <c:pt idx="3">
                  <c:v>42085</c:v>
                </c:pt>
                <c:pt idx="4" formatCode="_-* #,##0_-;\-* #,##0_-;_-* &quot;-&quot;??_-;_-@_-">
                  <c:v>32213</c:v>
                </c:pt>
                <c:pt idx="5" formatCode="_-* #,##0_-;\-* #,##0_-;_-* &quot;-&quot;??_-;_-@_-">
                  <c:v>4005</c:v>
                </c:pt>
                <c:pt idx="6">
                  <c:v>9210</c:v>
                </c:pt>
              </c:numCache>
            </c:numRef>
          </c:val>
          <c:extLst>
            <c:ext xmlns:c16="http://schemas.microsoft.com/office/drawing/2014/chart" uri="{C3380CC4-5D6E-409C-BE32-E72D297353CC}">
              <c16:uniqueId val="{00000000-AE39-49AB-9839-17D50E897E79}"/>
            </c:ext>
          </c:extLst>
        </c:ser>
        <c:ser>
          <c:idx val="1"/>
          <c:order val="1"/>
          <c:tx>
            <c:strRef>
              <c:f>Sheet5!$A$36</c:f>
              <c:strCache>
                <c:ptCount val="1"/>
                <c:pt idx="0">
                  <c:v> LinkedIn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Sheet5!$B$34:$H$34</c:f>
              <c:strCache>
                <c:ptCount val="7"/>
                <c:pt idx="0">
                  <c:v>TMBC US</c:v>
                </c:pt>
                <c:pt idx="1">
                  <c:v>TMBC EU</c:v>
                </c:pt>
                <c:pt idx="2">
                  <c:v>disc profile</c:v>
                </c:pt>
                <c:pt idx="3">
                  <c:v>insights</c:v>
                </c:pt>
                <c:pt idx="4">
                  <c:v>Strengths finder</c:v>
                </c:pt>
                <c:pt idx="5">
                  <c:v>luminalearning.com</c:v>
                </c:pt>
                <c:pt idx="6">
                  <c:v>typecoach</c:v>
                </c:pt>
              </c:strCache>
            </c:strRef>
          </c:cat>
          <c:val>
            <c:numRef>
              <c:f>Sheet5!$B$36:$H$36</c:f>
              <c:numCache>
                <c:formatCode>General</c:formatCode>
                <c:ptCount val="7"/>
                <c:pt idx="0" formatCode="_-* #,##0_-;\-* #,##0_-;_-* &quot;-&quot;??_-;_-@_-">
                  <c:v>22519</c:v>
                </c:pt>
                <c:pt idx="2" formatCode="_-* #,##0_-;\-* #,##0_-;_-* &quot;-&quot;??_-;_-@_-">
                  <c:v>1712</c:v>
                </c:pt>
                <c:pt idx="3" formatCode="_-* #,##0_-;\-* #,##0_-;_-* &quot;-&quot;??_-;_-@_-">
                  <c:v>111796</c:v>
                </c:pt>
                <c:pt idx="4" formatCode="_-* #,##0_-;\-* #,##0_-;_-* &quot;-&quot;??_-;_-@_-">
                  <c:v>74000</c:v>
                </c:pt>
                <c:pt idx="5" formatCode="_-* #,##0_-;\-* #,##0_-;_-* &quot;-&quot;??_-;_-@_-">
                  <c:v>10529</c:v>
                </c:pt>
                <c:pt idx="6" formatCode="_-* #,##0_-;\-* #,##0_-;_-* &quot;-&quot;??_-;_-@_-">
                  <c:v>2306</c:v>
                </c:pt>
              </c:numCache>
            </c:numRef>
          </c:val>
          <c:extLst>
            <c:ext xmlns:c16="http://schemas.microsoft.com/office/drawing/2014/chart" uri="{C3380CC4-5D6E-409C-BE32-E72D297353CC}">
              <c16:uniqueId val="{00000001-AE39-49AB-9839-17D50E897E79}"/>
            </c:ext>
          </c:extLst>
        </c:ser>
        <c:dLbls>
          <c:dLblPos val="outEnd"/>
          <c:showLegendKey val="0"/>
          <c:showVal val="1"/>
          <c:showCatName val="0"/>
          <c:showSerName val="0"/>
          <c:showPercent val="0"/>
          <c:showBubbleSize val="0"/>
        </c:dLbls>
        <c:gapWidth val="182"/>
        <c:axId val="1595318303"/>
        <c:axId val="1595318783"/>
      </c:barChart>
      <c:catAx>
        <c:axId val="15953183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5318783"/>
        <c:crosses val="autoZero"/>
        <c:auto val="1"/>
        <c:lblAlgn val="ctr"/>
        <c:lblOffset val="100"/>
        <c:noMultiLvlLbl val="0"/>
      </c:catAx>
      <c:valAx>
        <c:axId val="15953187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53183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B51_7CE607BB.xml><?xml version="1.0" encoding="utf-8"?>
<p188:cmLst xmlns:a="http://schemas.openxmlformats.org/drawingml/2006/main" xmlns:r="http://schemas.openxmlformats.org/officeDocument/2006/relationships" xmlns:p188="http://schemas.microsoft.com/office/powerpoint/2018/8/main">
  <p188:cm id="{2E81B778-5C6E-468C-AF37-7002DC2446D3}" authorId="{CC2720D0-951F-AB0F-BA9F-EDA9FB851C5B}" created="2025-01-18T08:12:12.931">
    <pc:sldMkLst xmlns:pc="http://schemas.microsoft.com/office/powerpoint/2013/main/command">
      <pc:docMk/>
      <pc:sldMk cId="2095450043" sldId="2897"/>
    </pc:sldMkLst>
    <p188:txBody>
      <a:bodyPr/>
      <a:lstStyle/>
      <a:p>
        <a:r>
          <a:rPr lang="en-GB"/>
          <a:t>Dan</a:t>
        </a:r>
      </a:p>
    </p188:txBody>
  </p188:cm>
</p188:cmLst>
</file>

<file path=ppt/comments/modernComment_B6C_A5FE086C.xml><?xml version="1.0" encoding="utf-8"?>
<p188:cmLst xmlns:a="http://schemas.openxmlformats.org/drawingml/2006/main" xmlns:r="http://schemas.openxmlformats.org/officeDocument/2006/relationships" xmlns:p188="http://schemas.microsoft.com/office/powerpoint/2018/8/main">
  <p188:cm id="{5A970B5C-0D39-4B98-B02D-D80DA65CAD9C}" authorId="{CC2720D0-951F-AB0F-BA9F-EDA9FB851C5B}" created="2025-01-20T14:53:01.889">
    <ac:deMkLst xmlns:ac="http://schemas.microsoft.com/office/drawing/2013/main/command">
      <pc:docMk xmlns:pc="http://schemas.microsoft.com/office/powerpoint/2013/main/command"/>
      <pc:sldMk xmlns:pc="http://schemas.microsoft.com/office/powerpoint/2013/main/command" cId="2784888940" sldId="2924"/>
      <ac:spMk id="2" creationId="{70220E6C-77E0-E250-6D4C-75847E6869D1}"/>
    </ac:deMkLst>
    <p188:replyLst>
      <p188:reply id="{5B00701F-47E3-450A-8A9C-E5A2E11CCC01}" authorId="{CC2720D0-951F-AB0F-BA9F-EDA9FB851C5B}" created="2025-01-20T14:53:15.061">
        <p188:txBody>
          <a:bodyPr/>
          <a:lstStyle/>
          <a:p>
            <a:r>
              <a:rPr lang="en-GB"/>
              <a:t>Web page views</a:t>
            </a:r>
          </a:p>
        </p188:txBody>
      </p188:reply>
    </p188:replyLst>
    <p188:txBody>
      <a:bodyPr/>
      <a:lstStyle/>
      <a:p>
        <a:r>
          <a:rPr lang="en-GB"/>
          <a:t>Zubair - social engagement stats</a:t>
        </a:r>
      </a:p>
    </p188:txBody>
  </p188:cm>
</p188:cmLst>
</file>

<file path=ppt/comments/modernComment_B70_4FFC2820.xml><?xml version="1.0" encoding="utf-8"?>
<p188:cmLst xmlns:a="http://schemas.openxmlformats.org/drawingml/2006/main" xmlns:r="http://schemas.openxmlformats.org/officeDocument/2006/relationships" xmlns:p188="http://schemas.microsoft.com/office/powerpoint/2018/8/main">
  <p188:cm id="{22531FEB-EEF1-4483-81AD-3F18BB17D2AE}" authorId="{CC2720D0-951F-AB0F-BA9F-EDA9FB851C5B}" created="2025-01-21T21:24:06.251">
    <ac:txMkLst xmlns:ac="http://schemas.microsoft.com/office/drawing/2013/main/command">
      <pc:docMk xmlns:pc="http://schemas.microsoft.com/office/powerpoint/2013/main/command"/>
      <pc:sldMk xmlns:pc="http://schemas.microsoft.com/office/powerpoint/2013/main/command" cId="1341925408" sldId="2928"/>
      <ac:spMk id="2" creationId="{17C8A823-8B9D-A828-9E31-34ED9CF9190B}"/>
      <ac:txMk cp="119" len="31">
        <ac:context len="302" hash="3706666645"/>
      </ac:txMk>
    </ac:txMkLst>
    <p188:pos x="4313207" y="1337094"/>
    <p188:txBody>
      <a:bodyPr/>
      <a:lstStyle/>
      <a:p>
        <a:r>
          <a:rPr lang="en-GB"/>
          <a:t>check if average or best performing</a:t>
        </a:r>
      </a:p>
    </p188:txBody>
  </p188:cm>
</p188:cmLst>
</file>

<file path=ppt/comments/modernComment_B83_310C3A1E.xml><?xml version="1.0" encoding="utf-8"?>
<p188:cmLst xmlns:a="http://schemas.openxmlformats.org/drawingml/2006/main" xmlns:r="http://schemas.openxmlformats.org/officeDocument/2006/relationships" xmlns:p188="http://schemas.microsoft.com/office/powerpoint/2018/8/main">
  <p188:cm id="{F6D5E4EE-5823-4FE6-AE58-C1C02AB4D44C}" authorId="{CC2720D0-951F-AB0F-BA9F-EDA9FB851C5B}" created="2025-01-22T11:32:12.384">
    <ac:txMkLst xmlns:ac="http://schemas.microsoft.com/office/drawing/2013/main/command">
      <pc:docMk xmlns:pc="http://schemas.microsoft.com/office/powerpoint/2013/main/command"/>
      <pc:sldMk xmlns:pc="http://schemas.microsoft.com/office/powerpoint/2013/main/command" cId="822884894" sldId="2947"/>
      <ac:graphicFrameMk id="9" creationId="{F74020DA-BBC3-7950-0F23-C96390383B3D}"/>
      <ac:tblMk/>
      <ac:tcMk rowId="1438578630" colId="1499040387"/>
      <ac:txMk cp="0" len="23">
        <ac:context len="26" hash="403643064"/>
      </ac:txMk>
    </ac:txMkLst>
    <p188:pos x="2122714" y="2536371"/>
    <p188:txBody>
      <a:bodyPr/>
      <a:lstStyle/>
      <a:p>
        <a:r>
          <a:rPr lang="en-GB"/>
          <a:t>Too soon - remove or state exploring for future activity? Or even post webinar whitepaper</a:t>
        </a:r>
      </a:p>
    </p188:txBody>
  </p188:cm>
  <p188:cm id="{E18E6377-3EA8-4F74-A817-6BBE4739313F}" authorId="{CC2720D0-951F-AB0F-BA9F-EDA9FB851C5B}" created="2025-01-22T12:20:44.730">
    <pc:sldMkLst xmlns:pc="http://schemas.microsoft.com/office/powerpoint/2013/main/command">
      <pc:docMk/>
      <pc:sldMk cId="822884894" sldId="2947"/>
    </pc:sldMkLst>
    <p188:txBody>
      <a:bodyPr/>
      <a:lstStyle/>
      <a:p>
        <a:r>
          <a:rPr lang="en-GB"/>
          <a:t>Are the Prospect webinars happening at the same time as customer? </a:t>
        </a:r>
      </a:p>
    </p188:txBody>
  </p188:cm>
</p188:cmLst>
</file>

<file path=ppt/comments/modernComment_B8A_B1329BAD.xml><?xml version="1.0" encoding="utf-8"?>
<p188:cmLst xmlns:a="http://schemas.openxmlformats.org/drawingml/2006/main" xmlns:r="http://schemas.openxmlformats.org/officeDocument/2006/relationships" xmlns:p188="http://schemas.microsoft.com/office/powerpoint/2018/8/main">
  <p188:cm id="{80B880D5-FE59-4C93-BEE2-E377E52D2974}" authorId="{CC2720D0-951F-AB0F-BA9F-EDA9FB851C5B}" created="2025-01-22T14:51:43.619">
    <pc:sldMkLst xmlns:pc="http://schemas.microsoft.com/office/powerpoint/2013/main/command">
      <pc:docMk/>
      <pc:sldMk cId="2972883885" sldId="2954"/>
    </pc:sldMkLst>
    <p188:txBody>
      <a:bodyPr/>
      <a:lstStyle/>
      <a:p>
        <a:r>
          <a:rPr lang="en-GB"/>
          <a:t>Suggest we either do one slide with full details of webinar 1 and titles of 2/3 or else have 3 separate slides. As we have the prospect version I didn't want this to become too slide heavy</a:t>
        </a:r>
      </a:p>
    </p188:txBody>
  </p188:cm>
</p188:cmLst>
</file>

<file path=ppt/comments/modernComment_B8D_AF334B8.xml><?xml version="1.0" encoding="utf-8"?>
<p188:cmLst xmlns:a="http://schemas.openxmlformats.org/drawingml/2006/main" xmlns:r="http://schemas.openxmlformats.org/officeDocument/2006/relationships" xmlns:p188="http://schemas.microsoft.com/office/powerpoint/2018/8/main">
  <p188:cm id="{DF544F50-0981-4398-B9EA-BFB10C523A06}" authorId="{CC2720D0-951F-AB0F-BA9F-EDA9FB851C5B}" created="2025-01-22T11:32:12.384">
    <ac:txMkLst xmlns:ac="http://schemas.microsoft.com/office/drawing/2013/main/command">
      <pc:docMk xmlns:pc="http://schemas.microsoft.com/office/powerpoint/2013/main/command"/>
      <pc:sldMk xmlns:pc="http://schemas.microsoft.com/office/powerpoint/2013/main/command" cId="183710904" sldId="2957"/>
      <ac:graphicFrameMk id="9" creationId="{F74020DA-BBC3-7950-0F23-C96390383B3D}"/>
      <ac:tblMk/>
      <ac:tcMk rowId="1438578630" colId="1499040387"/>
      <ac:txMk cp="0" len="23">
        <ac:context len="26" hash="403643064"/>
      </ac:txMk>
    </ac:txMkLst>
    <p188:pos x="2122714" y="2536371"/>
    <p188:txBody>
      <a:bodyPr/>
      <a:lstStyle/>
      <a:p>
        <a:r>
          <a:rPr lang="en-GB"/>
          <a:t>Too soon - remove or state exploring for future activity? Or even post webinar whitepaper</a:t>
        </a:r>
      </a:p>
    </p188:txBody>
  </p188:cm>
  <p188:cm id="{63908EA2-8BC8-4410-BB95-A965663C8878}" authorId="{CC2720D0-951F-AB0F-BA9F-EDA9FB851C5B}" created="2025-01-22T12:20:44.730">
    <pc:sldMkLst xmlns:pc="http://schemas.microsoft.com/office/powerpoint/2013/main/command">
      <pc:docMk/>
      <pc:sldMk cId="822884894" sldId="2947"/>
    </pc:sldMkLst>
    <p188:replyLst>
      <p188:reply id="{713E100C-01E2-48CD-8F47-43B99165CC1B}" authorId="{CC2720D0-951F-AB0F-BA9F-EDA9FB851C5B}" created="2025-01-22T12:27:00.464">
        <p188:txBody>
          <a:bodyPr/>
          <a:lstStyle/>
          <a:p>
            <a:r>
              <a:rPr lang="en-GB"/>
              <a:t>Only 2 webinars in plan for prospects is that right?</a:t>
            </a:r>
          </a:p>
        </p188:txBody>
      </p188:reply>
    </p188:replyLst>
    <p188:txBody>
      <a:bodyPr/>
      <a:lstStyle/>
      <a:p>
        <a:r>
          <a:rPr lang="en-GB"/>
          <a:t>Are the Prospect webinars happening at the same time as customer? </a:t>
        </a:r>
      </a:p>
    </p188:txBody>
  </p188:cm>
</p188:cmLst>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57F5E-E368-41CE-8830-B6CA4289CF10}" type="doc">
      <dgm:prSet loTypeId="urn:microsoft.com/office/officeart/2005/8/layout/pyramid3" loCatId="pyramid" qsTypeId="urn:microsoft.com/office/officeart/2005/8/quickstyle/simple3" qsCatId="simple" csTypeId="urn:microsoft.com/office/officeart/2005/8/colors/accent5_3" csCatId="accent5" phldr="1"/>
      <dgm:spPr/>
    </dgm:pt>
    <dgm:pt modelId="{876A1605-FCAD-4D43-86A6-3391E34F7618}">
      <dgm:prSet phldrT="[Text]" phldr="0"/>
      <dgm:spPr/>
      <dgm:t>
        <a:bodyPr/>
        <a:lstStyle/>
        <a:p>
          <a:pPr rtl="0"/>
          <a:r>
            <a:rPr lang="en-GB">
              <a:latin typeface="Open Sans Semibold"/>
            </a:rPr>
            <a:t>Webinar Promotion/ Engagement </a:t>
          </a:r>
          <a:br>
            <a:rPr lang="en-GB">
              <a:latin typeface="Open Sans Semibold"/>
            </a:rPr>
          </a:br>
          <a:endParaRPr lang="en-GB">
            <a:latin typeface="Open Sans Semibold"/>
          </a:endParaRPr>
        </a:p>
      </dgm:t>
    </dgm:pt>
    <dgm:pt modelId="{0CABFD64-E765-410B-BEB7-3CA9F16F982D}" type="parTrans" cxnId="{8BCE8BD2-02A1-4E98-80F0-19A6AE7539DC}">
      <dgm:prSet/>
      <dgm:spPr/>
    </dgm:pt>
    <dgm:pt modelId="{A4D835B2-232E-4E3F-AC5E-E1C4F8B1B787}" type="sibTrans" cxnId="{8BCE8BD2-02A1-4E98-80F0-19A6AE7539DC}">
      <dgm:prSet/>
      <dgm:spPr/>
    </dgm:pt>
    <dgm:pt modelId="{4D0E86D7-0F73-4055-A746-95EE9C31335B}">
      <dgm:prSet phldrT="[Text]" phldr="0"/>
      <dgm:spPr/>
      <dgm:t>
        <a:bodyPr/>
        <a:lstStyle/>
        <a:p>
          <a:pPr rtl="0"/>
          <a:r>
            <a:rPr lang="en-GB">
              <a:latin typeface="Open Sans Semibold"/>
            </a:rPr>
            <a:t>Marketing email nurture</a:t>
          </a:r>
        </a:p>
      </dgm:t>
    </dgm:pt>
    <dgm:pt modelId="{EB116297-203A-4706-BB53-85242C7F0677}" type="parTrans" cxnId="{FDA7B8FB-2B6E-4EAC-9B13-7AF6B616D3E8}">
      <dgm:prSet/>
      <dgm:spPr/>
    </dgm:pt>
    <dgm:pt modelId="{29432DAF-8920-4A80-99EE-E5456B3F4DEF}" type="sibTrans" cxnId="{FDA7B8FB-2B6E-4EAC-9B13-7AF6B616D3E8}">
      <dgm:prSet/>
      <dgm:spPr/>
    </dgm:pt>
    <dgm:pt modelId="{C4EFD16C-0C31-4F67-927D-1148390D58E4}">
      <dgm:prSet phldr="0"/>
      <dgm:spPr/>
      <dgm:t>
        <a:bodyPr/>
        <a:lstStyle/>
        <a:p>
          <a:r>
            <a:rPr lang="en-GB">
              <a:latin typeface="Open Sans Semibold"/>
            </a:rPr>
            <a:t> Promo </a:t>
          </a:r>
          <a:br>
            <a:rPr lang="en-GB">
              <a:latin typeface="Open Sans Semibold"/>
            </a:rPr>
          </a:br>
          <a:endParaRPr lang="en-GB"/>
        </a:p>
      </dgm:t>
    </dgm:pt>
    <dgm:pt modelId="{A2511490-59DE-4DDA-ADF0-7B4A18D61321}" type="parTrans" cxnId="{90A0A274-7FEE-4AB3-9965-0283FB84D913}">
      <dgm:prSet/>
      <dgm:spPr/>
    </dgm:pt>
    <dgm:pt modelId="{8CF03B4C-2848-47B4-A922-50E305AFA15A}" type="sibTrans" cxnId="{90A0A274-7FEE-4AB3-9965-0283FB84D913}">
      <dgm:prSet/>
      <dgm:spPr/>
    </dgm:pt>
    <dgm:pt modelId="{FCE2CAFB-EB3C-46AC-83AA-5E2FC5885F0D}" type="pres">
      <dgm:prSet presAssocID="{05057F5E-E368-41CE-8830-B6CA4289CF10}" presName="Name0" presStyleCnt="0">
        <dgm:presLayoutVars>
          <dgm:dir/>
          <dgm:animLvl val="lvl"/>
          <dgm:resizeHandles val="exact"/>
        </dgm:presLayoutVars>
      </dgm:prSet>
      <dgm:spPr/>
    </dgm:pt>
    <dgm:pt modelId="{20C61F4C-74AC-4550-B021-DB24B5E8B9CE}" type="pres">
      <dgm:prSet presAssocID="{876A1605-FCAD-4D43-86A6-3391E34F7618}" presName="Name8" presStyleCnt="0"/>
      <dgm:spPr/>
    </dgm:pt>
    <dgm:pt modelId="{64F331FB-BEAF-46DD-B02E-CDE6BED355F6}" type="pres">
      <dgm:prSet presAssocID="{876A1605-FCAD-4D43-86A6-3391E34F7618}" presName="level" presStyleLbl="node1" presStyleIdx="0" presStyleCnt="3">
        <dgm:presLayoutVars>
          <dgm:chMax val="1"/>
          <dgm:bulletEnabled val="1"/>
        </dgm:presLayoutVars>
      </dgm:prSet>
      <dgm:spPr/>
    </dgm:pt>
    <dgm:pt modelId="{A3BA551B-F68E-45FB-8BF7-820FD431638E}" type="pres">
      <dgm:prSet presAssocID="{876A1605-FCAD-4D43-86A6-3391E34F7618}" presName="levelTx" presStyleLbl="revTx" presStyleIdx="0" presStyleCnt="0">
        <dgm:presLayoutVars>
          <dgm:chMax val="1"/>
          <dgm:bulletEnabled val="1"/>
        </dgm:presLayoutVars>
      </dgm:prSet>
      <dgm:spPr/>
    </dgm:pt>
    <dgm:pt modelId="{A3FE9C3F-3924-44CB-8784-931DA02CEDAF}" type="pres">
      <dgm:prSet presAssocID="{4D0E86D7-0F73-4055-A746-95EE9C31335B}" presName="Name8" presStyleCnt="0"/>
      <dgm:spPr/>
    </dgm:pt>
    <dgm:pt modelId="{8781FAAE-73FB-4763-87A3-16F512E8ECCE}" type="pres">
      <dgm:prSet presAssocID="{4D0E86D7-0F73-4055-A746-95EE9C31335B}" presName="level" presStyleLbl="node1" presStyleIdx="1" presStyleCnt="3">
        <dgm:presLayoutVars>
          <dgm:chMax val="1"/>
          <dgm:bulletEnabled val="1"/>
        </dgm:presLayoutVars>
      </dgm:prSet>
      <dgm:spPr/>
    </dgm:pt>
    <dgm:pt modelId="{ECF2BE3C-8205-4849-A078-4D1DCE5CDC2C}" type="pres">
      <dgm:prSet presAssocID="{4D0E86D7-0F73-4055-A746-95EE9C31335B}" presName="levelTx" presStyleLbl="revTx" presStyleIdx="0" presStyleCnt="0">
        <dgm:presLayoutVars>
          <dgm:chMax val="1"/>
          <dgm:bulletEnabled val="1"/>
        </dgm:presLayoutVars>
      </dgm:prSet>
      <dgm:spPr/>
    </dgm:pt>
    <dgm:pt modelId="{BCEB8342-6970-40E9-BFD5-A7A356164B46}" type="pres">
      <dgm:prSet presAssocID="{C4EFD16C-0C31-4F67-927D-1148390D58E4}" presName="Name8" presStyleCnt="0"/>
      <dgm:spPr/>
    </dgm:pt>
    <dgm:pt modelId="{23C91291-5181-427E-9EF9-91B0D2FCC982}" type="pres">
      <dgm:prSet presAssocID="{C4EFD16C-0C31-4F67-927D-1148390D58E4}" presName="level" presStyleLbl="node1" presStyleIdx="2" presStyleCnt="3">
        <dgm:presLayoutVars>
          <dgm:chMax val="1"/>
          <dgm:bulletEnabled val="1"/>
        </dgm:presLayoutVars>
      </dgm:prSet>
      <dgm:spPr/>
    </dgm:pt>
    <dgm:pt modelId="{AD762B94-5A4E-4809-8C48-3F15E24070A9}" type="pres">
      <dgm:prSet presAssocID="{C4EFD16C-0C31-4F67-927D-1148390D58E4}" presName="levelTx" presStyleLbl="revTx" presStyleIdx="0" presStyleCnt="0">
        <dgm:presLayoutVars>
          <dgm:chMax val="1"/>
          <dgm:bulletEnabled val="1"/>
        </dgm:presLayoutVars>
      </dgm:prSet>
      <dgm:spPr/>
    </dgm:pt>
  </dgm:ptLst>
  <dgm:cxnLst>
    <dgm:cxn modelId="{BFBD3D11-FE15-4283-9FFA-12DA4BCB3276}" type="presOf" srcId="{05057F5E-E368-41CE-8830-B6CA4289CF10}" destId="{FCE2CAFB-EB3C-46AC-83AA-5E2FC5885F0D}" srcOrd="0" destOrd="0" presId="urn:microsoft.com/office/officeart/2005/8/layout/pyramid3"/>
    <dgm:cxn modelId="{7647F753-0A0B-4A6C-B037-C18A169F5CAC}" type="presOf" srcId="{876A1605-FCAD-4D43-86A6-3391E34F7618}" destId="{A3BA551B-F68E-45FB-8BF7-820FD431638E}" srcOrd="1" destOrd="0" presId="urn:microsoft.com/office/officeart/2005/8/layout/pyramid3"/>
    <dgm:cxn modelId="{90A0A274-7FEE-4AB3-9965-0283FB84D913}" srcId="{05057F5E-E368-41CE-8830-B6CA4289CF10}" destId="{C4EFD16C-0C31-4F67-927D-1148390D58E4}" srcOrd="2" destOrd="0" parTransId="{A2511490-59DE-4DDA-ADF0-7B4A18D61321}" sibTransId="{8CF03B4C-2848-47B4-A922-50E305AFA15A}"/>
    <dgm:cxn modelId="{B592997E-C78E-41E7-876D-8DC62CE80D31}" type="presOf" srcId="{C4EFD16C-0C31-4F67-927D-1148390D58E4}" destId="{AD762B94-5A4E-4809-8C48-3F15E24070A9}" srcOrd="1" destOrd="0" presId="urn:microsoft.com/office/officeart/2005/8/layout/pyramid3"/>
    <dgm:cxn modelId="{70444483-9E5E-4160-9E71-76E55D154336}" type="presOf" srcId="{4D0E86D7-0F73-4055-A746-95EE9C31335B}" destId="{ECF2BE3C-8205-4849-A078-4D1DCE5CDC2C}" srcOrd="1" destOrd="0" presId="urn:microsoft.com/office/officeart/2005/8/layout/pyramid3"/>
    <dgm:cxn modelId="{A5349EA2-75E6-4ABF-81CF-76DEF1A8C39E}" type="presOf" srcId="{4D0E86D7-0F73-4055-A746-95EE9C31335B}" destId="{8781FAAE-73FB-4763-87A3-16F512E8ECCE}" srcOrd="0" destOrd="0" presId="urn:microsoft.com/office/officeart/2005/8/layout/pyramid3"/>
    <dgm:cxn modelId="{270649AE-4B0D-4908-B3FA-AB844DA99391}" type="presOf" srcId="{C4EFD16C-0C31-4F67-927D-1148390D58E4}" destId="{23C91291-5181-427E-9EF9-91B0D2FCC982}" srcOrd="0" destOrd="0" presId="urn:microsoft.com/office/officeart/2005/8/layout/pyramid3"/>
    <dgm:cxn modelId="{8BCE8BD2-02A1-4E98-80F0-19A6AE7539DC}" srcId="{05057F5E-E368-41CE-8830-B6CA4289CF10}" destId="{876A1605-FCAD-4D43-86A6-3391E34F7618}" srcOrd="0" destOrd="0" parTransId="{0CABFD64-E765-410B-BEB7-3CA9F16F982D}" sibTransId="{A4D835B2-232E-4E3F-AC5E-E1C4F8B1B787}"/>
    <dgm:cxn modelId="{034A11D9-491F-40AB-8AE3-79AED73F7732}" type="presOf" srcId="{876A1605-FCAD-4D43-86A6-3391E34F7618}" destId="{64F331FB-BEAF-46DD-B02E-CDE6BED355F6}" srcOrd="0" destOrd="0" presId="urn:microsoft.com/office/officeart/2005/8/layout/pyramid3"/>
    <dgm:cxn modelId="{FDA7B8FB-2B6E-4EAC-9B13-7AF6B616D3E8}" srcId="{05057F5E-E368-41CE-8830-B6CA4289CF10}" destId="{4D0E86D7-0F73-4055-A746-95EE9C31335B}" srcOrd="1" destOrd="0" parTransId="{EB116297-203A-4706-BB53-85242C7F0677}" sibTransId="{29432DAF-8920-4A80-99EE-E5456B3F4DEF}"/>
    <dgm:cxn modelId="{77C1F5D7-9908-4A8B-96B9-D6AB607A267C}" type="presParOf" srcId="{FCE2CAFB-EB3C-46AC-83AA-5E2FC5885F0D}" destId="{20C61F4C-74AC-4550-B021-DB24B5E8B9CE}" srcOrd="0" destOrd="0" presId="urn:microsoft.com/office/officeart/2005/8/layout/pyramid3"/>
    <dgm:cxn modelId="{17B2D4B5-781F-4D3D-9E8C-360865FCA5E9}" type="presParOf" srcId="{20C61F4C-74AC-4550-B021-DB24B5E8B9CE}" destId="{64F331FB-BEAF-46DD-B02E-CDE6BED355F6}" srcOrd="0" destOrd="0" presId="urn:microsoft.com/office/officeart/2005/8/layout/pyramid3"/>
    <dgm:cxn modelId="{E358D568-7F5E-4078-A805-95F99FBACC17}" type="presParOf" srcId="{20C61F4C-74AC-4550-B021-DB24B5E8B9CE}" destId="{A3BA551B-F68E-45FB-8BF7-820FD431638E}" srcOrd="1" destOrd="0" presId="urn:microsoft.com/office/officeart/2005/8/layout/pyramid3"/>
    <dgm:cxn modelId="{0D45F376-75EE-4BE8-8FAF-B4EF40B59805}" type="presParOf" srcId="{FCE2CAFB-EB3C-46AC-83AA-5E2FC5885F0D}" destId="{A3FE9C3F-3924-44CB-8784-931DA02CEDAF}" srcOrd="1" destOrd="0" presId="urn:microsoft.com/office/officeart/2005/8/layout/pyramid3"/>
    <dgm:cxn modelId="{6F5E44E4-2139-49F7-A8BA-F975833AC94E}" type="presParOf" srcId="{A3FE9C3F-3924-44CB-8784-931DA02CEDAF}" destId="{8781FAAE-73FB-4763-87A3-16F512E8ECCE}" srcOrd="0" destOrd="0" presId="urn:microsoft.com/office/officeart/2005/8/layout/pyramid3"/>
    <dgm:cxn modelId="{0F1D838C-B23B-48C6-8004-1A08BF074696}" type="presParOf" srcId="{A3FE9C3F-3924-44CB-8784-931DA02CEDAF}" destId="{ECF2BE3C-8205-4849-A078-4D1DCE5CDC2C}" srcOrd="1" destOrd="0" presId="urn:microsoft.com/office/officeart/2005/8/layout/pyramid3"/>
    <dgm:cxn modelId="{0452CFC7-2D6C-4C50-93AB-DFD79FCB4163}" type="presParOf" srcId="{FCE2CAFB-EB3C-46AC-83AA-5E2FC5885F0D}" destId="{BCEB8342-6970-40E9-BFD5-A7A356164B46}" srcOrd="2" destOrd="0" presId="urn:microsoft.com/office/officeart/2005/8/layout/pyramid3"/>
    <dgm:cxn modelId="{58815306-5E9A-4B5D-A1FA-AD2B6DE07821}" type="presParOf" srcId="{BCEB8342-6970-40E9-BFD5-A7A356164B46}" destId="{23C91291-5181-427E-9EF9-91B0D2FCC982}" srcOrd="0" destOrd="0" presId="urn:microsoft.com/office/officeart/2005/8/layout/pyramid3"/>
    <dgm:cxn modelId="{2D163456-5FE6-4B8B-8B13-DD1544667FCC}" type="presParOf" srcId="{BCEB8342-6970-40E9-BFD5-A7A356164B46}" destId="{AD762B94-5A4E-4809-8C48-3F15E24070A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331FB-BEAF-46DD-B02E-CDE6BED355F6}">
      <dsp:nvSpPr>
        <dsp:cNvPr id="0" name=""/>
        <dsp:cNvSpPr/>
      </dsp:nvSpPr>
      <dsp:spPr>
        <a:xfrm rot="10800000">
          <a:off x="0" y="0"/>
          <a:ext cx="5425964" cy="1442544"/>
        </a:xfrm>
        <a:prstGeom prst="trapezoid">
          <a:avLst>
            <a:gd name="adj" fmla="val 62690"/>
          </a:avLst>
        </a:prstGeom>
        <a:gradFill rotWithShape="0">
          <a:gsLst>
            <a:gs pos="0">
              <a:schemeClr val="accent5">
                <a:shade val="80000"/>
                <a:hueOff val="0"/>
                <a:satOff val="0"/>
                <a:lumOff val="0"/>
                <a:alphaOff val="0"/>
                <a:lumMod val="110000"/>
                <a:satMod val="105000"/>
                <a:tint val="67000"/>
              </a:schemeClr>
            </a:gs>
            <a:gs pos="50000">
              <a:schemeClr val="accent5">
                <a:shade val="80000"/>
                <a:hueOff val="0"/>
                <a:satOff val="0"/>
                <a:lumOff val="0"/>
                <a:alphaOff val="0"/>
                <a:lumMod val="105000"/>
                <a:satMod val="103000"/>
                <a:tint val="73000"/>
              </a:schemeClr>
            </a:gs>
            <a:gs pos="100000">
              <a:schemeClr val="accent5">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rtl="0">
            <a:lnSpc>
              <a:spcPct val="90000"/>
            </a:lnSpc>
            <a:spcBef>
              <a:spcPct val="0"/>
            </a:spcBef>
            <a:spcAft>
              <a:spcPct val="35000"/>
            </a:spcAft>
            <a:buNone/>
          </a:pPr>
          <a:r>
            <a:rPr lang="en-GB" sz="2700" kern="1200">
              <a:latin typeface="Open Sans Semibold"/>
            </a:rPr>
            <a:t>Webinar Promotion/ Engagement </a:t>
          </a:r>
          <a:br>
            <a:rPr lang="en-GB" sz="2700" kern="1200">
              <a:latin typeface="Open Sans Semibold"/>
            </a:rPr>
          </a:br>
          <a:endParaRPr lang="en-GB" sz="2700" kern="1200">
            <a:latin typeface="Open Sans Semibold"/>
          </a:endParaRPr>
        </a:p>
      </dsp:txBody>
      <dsp:txXfrm rot="-10800000">
        <a:off x="949543" y="0"/>
        <a:ext cx="3526876" cy="1442544"/>
      </dsp:txXfrm>
    </dsp:sp>
    <dsp:sp modelId="{8781FAAE-73FB-4763-87A3-16F512E8ECCE}">
      <dsp:nvSpPr>
        <dsp:cNvPr id="0" name=""/>
        <dsp:cNvSpPr/>
      </dsp:nvSpPr>
      <dsp:spPr>
        <a:xfrm rot="10800000">
          <a:off x="904327" y="1442544"/>
          <a:ext cx="3617309" cy="1442544"/>
        </a:xfrm>
        <a:prstGeom prst="trapezoid">
          <a:avLst>
            <a:gd name="adj" fmla="val 62690"/>
          </a:avLst>
        </a:prstGeom>
        <a:gradFill rotWithShape="0">
          <a:gsLst>
            <a:gs pos="0">
              <a:schemeClr val="accent5">
                <a:shade val="80000"/>
                <a:hueOff val="116271"/>
                <a:satOff val="-30774"/>
                <a:lumOff val="19437"/>
                <a:alphaOff val="0"/>
                <a:lumMod val="110000"/>
                <a:satMod val="105000"/>
                <a:tint val="67000"/>
              </a:schemeClr>
            </a:gs>
            <a:gs pos="50000">
              <a:schemeClr val="accent5">
                <a:shade val="80000"/>
                <a:hueOff val="116271"/>
                <a:satOff val="-30774"/>
                <a:lumOff val="19437"/>
                <a:alphaOff val="0"/>
                <a:lumMod val="105000"/>
                <a:satMod val="103000"/>
                <a:tint val="73000"/>
              </a:schemeClr>
            </a:gs>
            <a:gs pos="100000">
              <a:schemeClr val="accent5">
                <a:shade val="80000"/>
                <a:hueOff val="116271"/>
                <a:satOff val="-30774"/>
                <a:lumOff val="194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rtl="0">
            <a:lnSpc>
              <a:spcPct val="90000"/>
            </a:lnSpc>
            <a:spcBef>
              <a:spcPct val="0"/>
            </a:spcBef>
            <a:spcAft>
              <a:spcPct val="35000"/>
            </a:spcAft>
            <a:buNone/>
          </a:pPr>
          <a:r>
            <a:rPr lang="en-GB" sz="2700" kern="1200">
              <a:latin typeface="Open Sans Semibold"/>
            </a:rPr>
            <a:t>Marketing email nurture</a:t>
          </a:r>
        </a:p>
      </dsp:txBody>
      <dsp:txXfrm rot="-10800000">
        <a:off x="1537356" y="1442544"/>
        <a:ext cx="2351251" cy="1442544"/>
      </dsp:txXfrm>
    </dsp:sp>
    <dsp:sp modelId="{23C91291-5181-427E-9EF9-91B0D2FCC982}">
      <dsp:nvSpPr>
        <dsp:cNvPr id="0" name=""/>
        <dsp:cNvSpPr/>
      </dsp:nvSpPr>
      <dsp:spPr>
        <a:xfrm rot="10800000">
          <a:off x="1808654" y="2885089"/>
          <a:ext cx="1808654" cy="1442544"/>
        </a:xfrm>
        <a:prstGeom prst="trapezoid">
          <a:avLst>
            <a:gd name="adj" fmla="val 62690"/>
          </a:avLst>
        </a:prstGeom>
        <a:gradFill rotWithShape="0">
          <a:gsLst>
            <a:gs pos="0">
              <a:schemeClr val="accent5">
                <a:shade val="80000"/>
                <a:hueOff val="232542"/>
                <a:satOff val="-61548"/>
                <a:lumOff val="38875"/>
                <a:alphaOff val="0"/>
                <a:lumMod val="110000"/>
                <a:satMod val="105000"/>
                <a:tint val="67000"/>
              </a:schemeClr>
            </a:gs>
            <a:gs pos="50000">
              <a:schemeClr val="accent5">
                <a:shade val="80000"/>
                <a:hueOff val="232542"/>
                <a:satOff val="-61548"/>
                <a:lumOff val="38875"/>
                <a:alphaOff val="0"/>
                <a:lumMod val="105000"/>
                <a:satMod val="103000"/>
                <a:tint val="73000"/>
              </a:schemeClr>
            </a:gs>
            <a:gs pos="100000">
              <a:schemeClr val="accent5">
                <a:shade val="80000"/>
                <a:hueOff val="232542"/>
                <a:satOff val="-61548"/>
                <a:lumOff val="3887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GB" sz="2700" kern="1200">
              <a:latin typeface="Open Sans Semibold"/>
            </a:rPr>
            <a:t> Promo </a:t>
          </a:r>
          <a:br>
            <a:rPr lang="en-GB" sz="2700" kern="1200">
              <a:latin typeface="Open Sans Semibold"/>
            </a:rPr>
          </a:br>
          <a:endParaRPr lang="en-GB" sz="2700" kern="1200"/>
        </a:p>
      </dsp:txBody>
      <dsp:txXfrm rot="-10800000">
        <a:off x="1808654" y="2885089"/>
        <a:ext cx="1808654" cy="14425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3D69C3-3C69-4EE8-A483-1B4F2CCBC1B5}" type="datetimeFigureOut">
              <a:rPr lang="en-GB" smtClean="0"/>
              <a:t>23/01/2025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D9879-ADEF-4DD3-8034-C69FA85DADA3}" type="slidenum">
              <a:rPr lang="en-GB" smtClean="0"/>
              <a:t>‹#›</a:t>
            </a:fld>
            <a:endParaRPr lang="en-GB"/>
          </a:p>
        </p:txBody>
      </p:sp>
    </p:spTree>
    <p:extLst>
      <p:ext uri="{BB962C8B-B14F-4D97-AF65-F5344CB8AC3E}">
        <p14:creationId xmlns:p14="http://schemas.microsoft.com/office/powerpoint/2010/main" val="375577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Overview of first half plans – in line with new strategy</a:t>
            </a:r>
          </a:p>
          <a:p>
            <a:endParaRPr lang="en-GB">
              <a:ea typeface="Calibri"/>
              <a:cs typeface="Calibri"/>
            </a:endParaRPr>
          </a:p>
          <a:p>
            <a:r>
              <a:rPr lang="en-GB">
                <a:ea typeface="Calibri"/>
                <a:cs typeface="Calibri"/>
              </a:rPr>
              <a:t>A lot of plan get's us to Type Intelligence – ATD and FOW – intentionally only focused on H1 – post H1 new world post TI – new plan/website</a:t>
            </a:r>
          </a:p>
          <a:p>
            <a:endParaRPr lang="en-US"/>
          </a:p>
          <a:p>
            <a:pPr marL="171450" indent="-171450">
              <a:buFont typeface="Arial,Sans-Serif"/>
              <a:buChar char="•"/>
            </a:pPr>
            <a:r>
              <a:rPr lang="en-US"/>
              <a:t>Increase customer engagement</a:t>
            </a:r>
          </a:p>
          <a:p>
            <a:pPr marL="171450" indent="-171450">
              <a:buFont typeface="Arial,Sans-Serif"/>
              <a:buChar char="•"/>
            </a:pPr>
            <a:r>
              <a:rPr lang="en-US"/>
              <a:t>Increase reasons for sales outreach</a:t>
            </a:r>
          </a:p>
          <a:p>
            <a:pPr marL="171450" indent="-171450">
              <a:buFont typeface="Arial,Sans-Serif"/>
              <a:buChar char="•"/>
            </a:pPr>
            <a:r>
              <a:rPr lang="en-US"/>
              <a:t>Compliment sales efforts to reduce churn (by increasing the customer engagement for sales to follow up on)</a:t>
            </a:r>
          </a:p>
          <a:p>
            <a:pPr marL="171450" indent="-171450">
              <a:buFont typeface="Arial,Sans-Serif"/>
              <a:buChar char="•"/>
            </a:pPr>
            <a:r>
              <a:rPr lang="en-US"/>
              <a:t>Increase probability of sales led conversations leading to opportunity generation in Q1/Q2</a:t>
            </a:r>
          </a:p>
          <a:p>
            <a:endParaRPr lang="en-GB">
              <a:ea typeface="Calibri"/>
              <a:cs typeface="Calibri"/>
            </a:endParaRPr>
          </a:p>
        </p:txBody>
      </p:sp>
      <p:sp>
        <p:nvSpPr>
          <p:cNvPr id="4" name="Slide Number Placeholder 3"/>
          <p:cNvSpPr>
            <a:spLocks noGrp="1"/>
          </p:cNvSpPr>
          <p:nvPr>
            <p:ph type="sldNum" sz="quarter" idx="10"/>
          </p:nvPr>
        </p:nvSpPr>
        <p:spPr/>
        <p:txBody>
          <a:bodyPr/>
          <a:lstStyle/>
          <a:p>
            <a:fld id="{45CD9879-ADEF-4DD3-8034-C69FA85DADA3}" type="slidenum">
              <a:rPr lang="en-GB" smtClean="0"/>
              <a:t>1</a:t>
            </a:fld>
            <a:endParaRPr lang="en-GB"/>
          </a:p>
        </p:txBody>
      </p:sp>
    </p:spTree>
    <p:extLst>
      <p:ext uri="{BB962C8B-B14F-4D97-AF65-F5344CB8AC3E}">
        <p14:creationId xmlns:p14="http://schemas.microsoft.com/office/powerpoint/2010/main" val="401325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5CD9879-ADEF-4DD3-8034-C69FA85DADA3}" type="slidenum">
              <a:rPr lang="en-GB" smtClean="0"/>
              <a:t>25</a:t>
            </a:fld>
            <a:endParaRPr lang="en-GB"/>
          </a:p>
        </p:txBody>
      </p:sp>
    </p:spTree>
    <p:extLst>
      <p:ext uri="{BB962C8B-B14F-4D97-AF65-F5344CB8AC3E}">
        <p14:creationId xmlns:p14="http://schemas.microsoft.com/office/powerpoint/2010/main" val="180310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Webinar 2: Onboarding Success: How to Use Personality Insights to Accelerate New Employee Integration </a:t>
            </a:r>
          </a:p>
          <a:p>
            <a:r>
              <a:rPr lang="en-US"/>
              <a:t>Overview: Discover how incorporating the Personal Impact Report into an onboarding process can accelerate relationship building and collaboration among new hires.  </a:t>
            </a:r>
            <a:endParaRPr lang="en-GB"/>
          </a:p>
          <a:p>
            <a:r>
              <a:rPr lang="en-US"/>
              <a:t>Key Takeaways:  </a:t>
            </a:r>
            <a:endParaRPr lang="en-GB"/>
          </a:p>
          <a:p>
            <a:r>
              <a:rPr lang="en-US"/>
              <a:t>How to use the report during onboarding to build rapport and understanding between new hires and their teams. </a:t>
            </a:r>
            <a:endParaRPr lang="en-GB"/>
          </a:p>
          <a:p>
            <a:r>
              <a:rPr lang="en-US"/>
              <a:t>Creating a lunch-and-learn session based on the report for effective team bonding. </a:t>
            </a:r>
            <a:endParaRPr lang="en-GB"/>
          </a:p>
          <a:p>
            <a:r>
              <a:rPr lang="en-US"/>
              <a:t>Real-world examples of accelerated onboarding processes </a:t>
            </a:r>
            <a:endParaRPr lang="en-GB"/>
          </a:p>
          <a:p>
            <a:r>
              <a:rPr lang="en-US"/>
              <a:t>CTA: explore certification options, get certified, connect with a rep to discuss more </a:t>
            </a:r>
            <a:endParaRPr lang="en-GB"/>
          </a:p>
          <a:p>
            <a:endParaRPr lang="en-US">
              <a:ea typeface="Calibri"/>
              <a:cs typeface="Calibri"/>
            </a:endParaRPr>
          </a:p>
        </p:txBody>
      </p:sp>
      <p:sp>
        <p:nvSpPr>
          <p:cNvPr id="4" name="Slide Number Placeholder 3"/>
          <p:cNvSpPr>
            <a:spLocks noGrp="1"/>
          </p:cNvSpPr>
          <p:nvPr>
            <p:ph type="sldNum" sz="quarter" idx="5"/>
          </p:nvPr>
        </p:nvSpPr>
        <p:spPr/>
        <p:txBody>
          <a:bodyPr/>
          <a:lstStyle/>
          <a:p>
            <a:fld id="{45CD9879-ADEF-4DD3-8034-C69FA85DADA3}" type="slidenum">
              <a:rPr lang="en-GB" smtClean="0"/>
              <a:t>28</a:t>
            </a:fld>
            <a:endParaRPr lang="en-GB"/>
          </a:p>
        </p:txBody>
      </p:sp>
    </p:spTree>
    <p:extLst>
      <p:ext uri="{BB962C8B-B14F-4D97-AF65-F5344CB8AC3E}">
        <p14:creationId xmlns:p14="http://schemas.microsoft.com/office/powerpoint/2010/main" val="318522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5CD9879-ADEF-4DD3-8034-C69FA85DADA3}" type="slidenum">
              <a:rPr lang="en-GB" smtClean="0"/>
              <a:t>29</a:t>
            </a:fld>
            <a:endParaRPr lang="en-GB"/>
          </a:p>
        </p:txBody>
      </p:sp>
    </p:spTree>
    <p:extLst>
      <p:ext uri="{BB962C8B-B14F-4D97-AF65-F5344CB8AC3E}">
        <p14:creationId xmlns:p14="http://schemas.microsoft.com/office/powerpoint/2010/main" val="3586171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CD9879-ADEF-4DD3-8034-C69FA85DADA3}" type="slidenum">
              <a:rPr lang="en-GB" smtClean="0"/>
              <a:t>30</a:t>
            </a:fld>
            <a:endParaRPr lang="en-GB"/>
          </a:p>
        </p:txBody>
      </p:sp>
    </p:spTree>
    <p:extLst>
      <p:ext uri="{BB962C8B-B14F-4D97-AF65-F5344CB8AC3E}">
        <p14:creationId xmlns:p14="http://schemas.microsoft.com/office/powerpoint/2010/main" val="179129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Reduce section down to what's live</a:t>
            </a:r>
          </a:p>
        </p:txBody>
      </p:sp>
      <p:sp>
        <p:nvSpPr>
          <p:cNvPr id="4" name="Slide Number Placeholder 3"/>
          <p:cNvSpPr>
            <a:spLocks noGrp="1"/>
          </p:cNvSpPr>
          <p:nvPr>
            <p:ph type="sldNum" sz="quarter" idx="5"/>
          </p:nvPr>
        </p:nvSpPr>
        <p:spPr/>
        <p:txBody>
          <a:bodyPr/>
          <a:lstStyle/>
          <a:p>
            <a:fld id="{45CD9879-ADEF-4DD3-8034-C69FA85DADA3}" type="slidenum">
              <a:rPr lang="en-GB" smtClean="0"/>
              <a:t>31</a:t>
            </a:fld>
            <a:endParaRPr lang="en-GB"/>
          </a:p>
        </p:txBody>
      </p:sp>
    </p:spTree>
    <p:extLst>
      <p:ext uri="{BB962C8B-B14F-4D97-AF65-F5344CB8AC3E}">
        <p14:creationId xmlns:p14="http://schemas.microsoft.com/office/powerpoint/2010/main" val="281823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Result from last year webinar</a:t>
            </a:r>
          </a:p>
          <a:p>
            <a:endParaRPr lang="en-US">
              <a:ea typeface="Calibri"/>
              <a:cs typeface="Calibri"/>
            </a:endParaRPr>
          </a:p>
          <a:p>
            <a:r>
              <a:rPr lang="en-US" err="1">
                <a:ea typeface="Calibri"/>
                <a:cs typeface="Calibri"/>
              </a:rPr>
              <a:t>sEngagement</a:t>
            </a:r>
            <a:r>
              <a:rPr lang="en-US">
                <a:ea typeface="Calibri"/>
                <a:cs typeface="Calibri"/>
              </a:rPr>
              <a:t> still good – first 2 over performed as no comms for long period. Adjust plan going forward – spread comms out.</a:t>
            </a:r>
          </a:p>
        </p:txBody>
      </p:sp>
      <p:sp>
        <p:nvSpPr>
          <p:cNvPr id="4" name="Slide Number Placeholder 3"/>
          <p:cNvSpPr>
            <a:spLocks noGrp="1"/>
          </p:cNvSpPr>
          <p:nvPr>
            <p:ph type="sldNum" sz="quarter" idx="5"/>
          </p:nvPr>
        </p:nvSpPr>
        <p:spPr/>
        <p:txBody>
          <a:bodyPr/>
          <a:lstStyle/>
          <a:p>
            <a:fld id="{45CD9879-ADEF-4DD3-8034-C69FA85DADA3}" type="slidenum">
              <a:rPr lang="en-GB" smtClean="0"/>
              <a:t>33</a:t>
            </a:fld>
            <a:endParaRPr lang="en-GB"/>
          </a:p>
        </p:txBody>
      </p:sp>
    </p:spTree>
    <p:extLst>
      <p:ext uri="{BB962C8B-B14F-4D97-AF65-F5344CB8AC3E}">
        <p14:creationId xmlns:p14="http://schemas.microsoft.com/office/powerpoint/2010/main" val="3953969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50 is a goal number, but can be determined by sales rep on case-by-case basis.</a:t>
            </a:r>
            <a:endParaRPr lang="en-US"/>
          </a:p>
        </p:txBody>
      </p:sp>
      <p:sp>
        <p:nvSpPr>
          <p:cNvPr id="4" name="Slide Number Placeholder 3"/>
          <p:cNvSpPr>
            <a:spLocks noGrp="1"/>
          </p:cNvSpPr>
          <p:nvPr>
            <p:ph type="sldNum" sz="quarter" idx="5"/>
          </p:nvPr>
        </p:nvSpPr>
        <p:spPr/>
        <p:txBody>
          <a:bodyPr/>
          <a:lstStyle/>
          <a:p>
            <a:fld id="{45CD9879-ADEF-4DD3-8034-C69FA85DADA3}" type="slidenum">
              <a:rPr lang="en-GB" smtClean="0"/>
              <a:t>34</a:t>
            </a:fld>
            <a:endParaRPr lang="en-GB"/>
          </a:p>
        </p:txBody>
      </p:sp>
    </p:spTree>
    <p:extLst>
      <p:ext uri="{BB962C8B-B14F-4D97-AF65-F5344CB8AC3E}">
        <p14:creationId xmlns:p14="http://schemas.microsoft.com/office/powerpoint/2010/main" val="74113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pPr marL="171450" indent="-171450">
              <a:buFontTx/>
              <a:buChar char="-"/>
            </a:pPr>
            <a:r>
              <a:rPr lang="en-GB"/>
              <a:t>Show up to every webinar</a:t>
            </a:r>
          </a:p>
          <a:p>
            <a:pPr marL="171450" indent="-171450">
              <a:buFontTx/>
              <a:buChar char="-"/>
            </a:pPr>
            <a:r>
              <a:rPr lang="en-GB"/>
              <a:t>Follow-up within certain period of time</a:t>
            </a:r>
          </a:p>
          <a:p>
            <a:pPr marL="171450" indent="-171450">
              <a:buFontTx/>
              <a:buChar char="-"/>
            </a:pPr>
            <a:r>
              <a:rPr lang="en-GB"/>
              <a:t>Customer feedback</a:t>
            </a:r>
          </a:p>
          <a:p>
            <a:pPr marL="171450" indent="-171450">
              <a:buFontTx/>
              <a:buChar char="-"/>
            </a:pPr>
            <a:r>
              <a:rPr lang="en-GB"/>
              <a:t>Adopting and pulling through ATD tradeshow game plan</a:t>
            </a:r>
          </a:p>
          <a:p>
            <a:r>
              <a:rPr lang="en-GB"/>
              <a:t>Who goes </a:t>
            </a:r>
          </a:p>
          <a:p>
            <a:r>
              <a:rPr lang="en-GB"/>
              <a:t>Assignment driven</a:t>
            </a:r>
          </a:p>
          <a:p>
            <a:r>
              <a:rPr lang="en-GB"/>
              <a:t>Tight messaging</a:t>
            </a:r>
          </a:p>
          <a:p>
            <a:r>
              <a:rPr lang="en-GB"/>
              <a:t>Clear CTA</a:t>
            </a:r>
          </a:p>
        </p:txBody>
      </p:sp>
      <p:sp>
        <p:nvSpPr>
          <p:cNvPr id="4" name="Slide Number Placeholder 3"/>
          <p:cNvSpPr>
            <a:spLocks noGrp="1"/>
          </p:cNvSpPr>
          <p:nvPr>
            <p:ph type="sldNum" sz="quarter" idx="5"/>
          </p:nvPr>
        </p:nvSpPr>
        <p:spPr/>
        <p:txBody>
          <a:bodyPr/>
          <a:lstStyle/>
          <a:p>
            <a:fld id="{45CD9879-ADEF-4DD3-8034-C69FA85DADA3}" type="slidenum">
              <a:rPr lang="en-GB" smtClean="0"/>
              <a:t>36</a:t>
            </a:fld>
            <a:endParaRPr lang="en-GB"/>
          </a:p>
        </p:txBody>
      </p:sp>
    </p:spTree>
    <p:extLst>
      <p:ext uri="{BB962C8B-B14F-4D97-AF65-F5344CB8AC3E}">
        <p14:creationId xmlns:p14="http://schemas.microsoft.com/office/powerpoint/2010/main" val="341239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2000"/>
              </a:spcBef>
              <a:buFont typeface="Arial"/>
              <a:buChar char="•"/>
            </a:pPr>
            <a:r>
              <a:rPr lang="en-GB"/>
              <a:t>Stats and standard FU </a:t>
            </a:r>
            <a:endParaRPr lang="en-US"/>
          </a:p>
          <a:p>
            <a:pPr marL="285750" indent="-285750">
              <a:lnSpc>
                <a:spcPct val="90000"/>
              </a:lnSpc>
              <a:spcBef>
                <a:spcPts val="2000"/>
              </a:spcBef>
              <a:buFont typeface="Arial"/>
              <a:buChar char="•"/>
            </a:pPr>
            <a:r>
              <a:rPr lang="en-GB"/>
              <a:t>Test targeting further resources FU based on </a:t>
            </a:r>
            <a:r>
              <a:rPr lang="en-GB" err="1"/>
              <a:t>behavior</a:t>
            </a:r>
            <a:endParaRPr lang="en-GB" err="1">
              <a:ea typeface="Calibri"/>
              <a:cs typeface="Calibri"/>
            </a:endParaRPr>
          </a:p>
          <a:p>
            <a:pPr marL="285750" indent="-285750">
              <a:lnSpc>
                <a:spcPct val="90000"/>
              </a:lnSpc>
              <a:spcBef>
                <a:spcPts val="2000"/>
              </a:spcBef>
              <a:buFont typeface="Arial"/>
              <a:buChar char="•"/>
            </a:pPr>
            <a:r>
              <a:rPr lang="en-GB"/>
              <a:t>Kaitlyn will confirm next week</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45CD9879-ADEF-4DD3-8034-C69FA85DADA3}" type="slidenum">
              <a:rPr lang="en-GB" smtClean="0"/>
              <a:t>39</a:t>
            </a:fld>
            <a:endParaRPr lang="en-GB"/>
          </a:p>
        </p:txBody>
      </p:sp>
    </p:spTree>
    <p:extLst>
      <p:ext uri="{BB962C8B-B14F-4D97-AF65-F5344CB8AC3E}">
        <p14:creationId xmlns:p14="http://schemas.microsoft.com/office/powerpoint/2010/main" val="339562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Liane f/U for – agree this week</a:t>
            </a:r>
          </a:p>
          <a:p>
            <a:endParaRPr lang="en-US">
              <a:ea typeface="Calibri"/>
              <a:cs typeface="Calibri"/>
            </a:endParaRPr>
          </a:p>
          <a:p>
            <a:r>
              <a:rPr lang="en-US">
                <a:ea typeface="Calibri"/>
                <a:cs typeface="Calibri"/>
              </a:rPr>
              <a:t>Work to refocus data pots to </a:t>
            </a:r>
            <a:r>
              <a:rPr lang="en-US" err="1">
                <a:ea typeface="Calibri"/>
                <a:cs typeface="Calibri"/>
              </a:rPr>
              <a:t>bluebox</a:t>
            </a:r>
            <a:r>
              <a:rPr lang="en-US">
                <a:ea typeface="Calibri"/>
                <a:cs typeface="Calibri"/>
              </a:rPr>
              <a:t> practitioners</a:t>
            </a:r>
          </a:p>
        </p:txBody>
      </p:sp>
      <p:sp>
        <p:nvSpPr>
          <p:cNvPr id="4" name="Slide Number Placeholder 3"/>
          <p:cNvSpPr>
            <a:spLocks noGrp="1"/>
          </p:cNvSpPr>
          <p:nvPr>
            <p:ph type="sldNum" sz="quarter" idx="5"/>
          </p:nvPr>
        </p:nvSpPr>
        <p:spPr/>
        <p:txBody>
          <a:bodyPr/>
          <a:lstStyle/>
          <a:p>
            <a:fld id="{45CD9879-ADEF-4DD3-8034-C69FA85DADA3}" type="slidenum">
              <a:rPr lang="en-GB" smtClean="0"/>
              <a:t>40</a:t>
            </a:fld>
            <a:endParaRPr lang="en-GB"/>
          </a:p>
        </p:txBody>
      </p:sp>
    </p:spTree>
    <p:extLst>
      <p:ext uri="{BB962C8B-B14F-4D97-AF65-F5344CB8AC3E}">
        <p14:creationId xmlns:p14="http://schemas.microsoft.com/office/powerpoint/2010/main" val="119326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Dan – today we talk about grow cert and go to market</a:t>
            </a:r>
          </a:p>
        </p:txBody>
      </p:sp>
      <p:sp>
        <p:nvSpPr>
          <p:cNvPr id="4" name="Slide Number Placeholder 3"/>
          <p:cNvSpPr>
            <a:spLocks noGrp="1"/>
          </p:cNvSpPr>
          <p:nvPr>
            <p:ph type="sldNum" sz="quarter" idx="5"/>
          </p:nvPr>
        </p:nvSpPr>
        <p:spPr/>
        <p:txBody>
          <a:bodyPr/>
          <a:lstStyle/>
          <a:p>
            <a:fld id="{45CD9879-ADEF-4DD3-8034-C69FA85DADA3}" type="slidenum">
              <a:rPr lang="en-GB" smtClean="0"/>
              <a:t>3</a:t>
            </a:fld>
            <a:endParaRPr lang="en-GB"/>
          </a:p>
        </p:txBody>
      </p:sp>
    </p:spTree>
    <p:extLst>
      <p:ext uri="{BB962C8B-B14F-4D97-AF65-F5344CB8AC3E}">
        <p14:creationId xmlns:p14="http://schemas.microsoft.com/office/powerpoint/2010/main" val="4060471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Dan work on talking points – agree monday</a:t>
            </a:r>
            <a:endParaRPr lang="en-GB"/>
          </a:p>
        </p:txBody>
      </p:sp>
      <p:sp>
        <p:nvSpPr>
          <p:cNvPr id="4" name="Slide Number Placeholder 3"/>
          <p:cNvSpPr>
            <a:spLocks noGrp="1"/>
          </p:cNvSpPr>
          <p:nvPr>
            <p:ph type="sldNum" sz="quarter" idx="10"/>
          </p:nvPr>
        </p:nvSpPr>
        <p:spPr/>
        <p:txBody>
          <a:bodyPr/>
          <a:lstStyle/>
          <a:p>
            <a:fld id="{45CD9879-ADEF-4DD3-8034-C69FA85DADA3}" type="slidenum">
              <a:rPr lang="en-GB" smtClean="0"/>
              <a:t>42</a:t>
            </a:fld>
            <a:endParaRPr lang="en-GB"/>
          </a:p>
        </p:txBody>
      </p:sp>
    </p:spTree>
    <p:extLst>
      <p:ext uri="{BB962C8B-B14F-4D97-AF65-F5344CB8AC3E}">
        <p14:creationId xmlns:p14="http://schemas.microsoft.com/office/powerpoint/2010/main" val="1466108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7188C-2195-3CDC-145E-904D79855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522A2-483F-499D-CF19-31C67E336F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D5017-5508-5BAB-3429-081B15C8C38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CB23CFF-5EF2-BA07-CD1E-6B0CCAB4D8F5}"/>
              </a:ext>
            </a:extLst>
          </p:cNvPr>
          <p:cNvSpPr>
            <a:spLocks noGrp="1"/>
          </p:cNvSpPr>
          <p:nvPr>
            <p:ph type="sldNum" sz="quarter" idx="10"/>
          </p:nvPr>
        </p:nvSpPr>
        <p:spPr/>
        <p:txBody>
          <a:bodyPr/>
          <a:lstStyle/>
          <a:p>
            <a:fld id="{45CD9879-ADEF-4DD3-8034-C69FA85DADA3}" type="slidenum">
              <a:rPr lang="en-GB" smtClean="0"/>
              <a:t>43</a:t>
            </a:fld>
            <a:endParaRPr lang="en-GB"/>
          </a:p>
        </p:txBody>
      </p:sp>
    </p:spTree>
    <p:extLst>
      <p:ext uri="{BB962C8B-B14F-4D97-AF65-F5344CB8AC3E}">
        <p14:creationId xmlns:p14="http://schemas.microsoft.com/office/powerpoint/2010/main" val="2589057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Benchmarks – website traffic</a:t>
            </a:r>
          </a:p>
          <a:p>
            <a:r>
              <a:rPr lang="en-US">
                <a:ea typeface="Calibri"/>
                <a:cs typeface="Calibri"/>
              </a:rPr>
              <a:t>Targeting customers</a:t>
            </a:r>
          </a:p>
        </p:txBody>
      </p:sp>
      <p:sp>
        <p:nvSpPr>
          <p:cNvPr id="4" name="Slide Number Placeholder 3"/>
          <p:cNvSpPr>
            <a:spLocks noGrp="1"/>
          </p:cNvSpPr>
          <p:nvPr>
            <p:ph type="sldNum" sz="quarter" idx="5"/>
          </p:nvPr>
        </p:nvSpPr>
        <p:spPr/>
        <p:txBody>
          <a:bodyPr/>
          <a:lstStyle/>
          <a:p>
            <a:fld id="{45CD9879-ADEF-4DD3-8034-C69FA85DADA3}" type="slidenum">
              <a:rPr lang="en-GB" smtClean="0"/>
              <a:t>48</a:t>
            </a:fld>
            <a:endParaRPr lang="en-GB"/>
          </a:p>
        </p:txBody>
      </p:sp>
    </p:spTree>
    <p:extLst>
      <p:ext uri="{BB962C8B-B14F-4D97-AF65-F5344CB8AC3E}">
        <p14:creationId xmlns:p14="http://schemas.microsoft.com/office/powerpoint/2010/main" val="3967529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04CB2-2E99-0B69-20CF-55A52BA990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5321B-EB09-95A5-C0D4-777FD37CD7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FE8540-4A32-4FA4-A4CE-D3C18C73CF1F}"/>
              </a:ext>
            </a:extLst>
          </p:cNvPr>
          <p:cNvSpPr>
            <a:spLocks noGrp="1"/>
          </p:cNvSpPr>
          <p:nvPr>
            <p:ph type="body" idx="1"/>
          </p:nvPr>
        </p:nvSpPr>
        <p:spPr/>
        <p:txBody>
          <a:bodyPr/>
          <a:lstStyle/>
          <a:p>
            <a:r>
              <a:rPr lang="en-GB">
                <a:ea typeface="Calibri"/>
                <a:cs typeface="Calibri"/>
              </a:rPr>
              <a:t>Shift in content style – L&amp;D</a:t>
            </a:r>
            <a:endParaRPr lang="en-GB"/>
          </a:p>
        </p:txBody>
      </p:sp>
      <p:sp>
        <p:nvSpPr>
          <p:cNvPr id="4" name="Slide Number Placeholder 3">
            <a:extLst>
              <a:ext uri="{FF2B5EF4-FFF2-40B4-BE49-F238E27FC236}">
                <a16:creationId xmlns:a16="http://schemas.microsoft.com/office/drawing/2014/main" id="{52789DB8-AB20-6AB5-BC67-71F142AEFD37}"/>
              </a:ext>
            </a:extLst>
          </p:cNvPr>
          <p:cNvSpPr>
            <a:spLocks noGrp="1"/>
          </p:cNvSpPr>
          <p:nvPr>
            <p:ph type="sldNum" sz="quarter" idx="10"/>
          </p:nvPr>
        </p:nvSpPr>
        <p:spPr/>
        <p:txBody>
          <a:bodyPr/>
          <a:lstStyle/>
          <a:p>
            <a:fld id="{45CD9879-ADEF-4DD3-8034-C69FA85DADA3}" type="slidenum">
              <a:rPr lang="en-GB" smtClean="0"/>
              <a:t>49</a:t>
            </a:fld>
            <a:endParaRPr lang="en-GB"/>
          </a:p>
        </p:txBody>
      </p:sp>
    </p:spTree>
    <p:extLst>
      <p:ext uri="{BB962C8B-B14F-4D97-AF65-F5344CB8AC3E}">
        <p14:creationId xmlns:p14="http://schemas.microsoft.com/office/powerpoint/2010/main" val="2052889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2000"/>
              </a:spcBef>
            </a:pPr>
            <a:r>
              <a:rPr lang="en-GB">
                <a:ea typeface="Calibri"/>
                <a:cs typeface="Calibri"/>
              </a:rPr>
              <a:t>Add in virtual user series</a:t>
            </a:r>
          </a:p>
          <a:p>
            <a:pPr>
              <a:lnSpc>
                <a:spcPct val="90000"/>
              </a:lnSpc>
              <a:spcBef>
                <a:spcPts val="2000"/>
              </a:spcBef>
            </a:pPr>
            <a:r>
              <a:rPr lang="en-GB">
                <a:ea typeface="Calibri"/>
                <a:cs typeface="Calibri"/>
              </a:rPr>
              <a:t>LinkedIn social engagement strategy</a:t>
            </a:r>
          </a:p>
          <a:p>
            <a:pPr marL="285750" indent="-285750">
              <a:lnSpc>
                <a:spcPct val="90000"/>
              </a:lnSpc>
              <a:spcBef>
                <a:spcPts val="2000"/>
              </a:spcBef>
              <a:buFont typeface="Arial"/>
              <a:buChar char="•"/>
            </a:pPr>
            <a:r>
              <a:rPr lang="en-GB">
                <a:ea typeface="Calibri"/>
                <a:cs typeface="Calibri"/>
              </a:rPr>
              <a:t>Change to H1</a:t>
            </a:r>
          </a:p>
          <a:p>
            <a:pPr marL="285750" indent="-285750">
              <a:lnSpc>
                <a:spcPct val="90000"/>
              </a:lnSpc>
              <a:spcBef>
                <a:spcPts val="2000"/>
              </a:spcBef>
              <a:buFont typeface="Arial"/>
              <a:buChar char="•"/>
            </a:pPr>
            <a:r>
              <a:rPr lang="en-GB">
                <a:ea typeface="Calibri"/>
                <a:cs typeface="Calibri"/>
              </a:rPr>
              <a:t>Launch symbols</a:t>
            </a:r>
          </a:p>
        </p:txBody>
      </p:sp>
      <p:sp>
        <p:nvSpPr>
          <p:cNvPr id="4" name="Slide Number Placeholder 3"/>
          <p:cNvSpPr>
            <a:spLocks noGrp="1"/>
          </p:cNvSpPr>
          <p:nvPr>
            <p:ph type="sldNum" sz="quarter" idx="5"/>
          </p:nvPr>
        </p:nvSpPr>
        <p:spPr/>
        <p:txBody>
          <a:bodyPr/>
          <a:lstStyle/>
          <a:p>
            <a:fld id="{45CD9879-ADEF-4DD3-8034-C69FA85DADA3}" type="slidenum">
              <a:rPr lang="en-GB" smtClean="0"/>
              <a:t>7</a:t>
            </a:fld>
            <a:endParaRPr lang="en-GB"/>
          </a:p>
        </p:txBody>
      </p:sp>
    </p:spTree>
    <p:extLst>
      <p:ext uri="{BB962C8B-B14F-4D97-AF65-F5344CB8AC3E}">
        <p14:creationId xmlns:p14="http://schemas.microsoft.com/office/powerpoint/2010/main" val="130448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Add Elevate - Website</a:t>
            </a:r>
          </a:p>
        </p:txBody>
      </p:sp>
      <p:sp>
        <p:nvSpPr>
          <p:cNvPr id="4" name="Slide Number Placeholder 3"/>
          <p:cNvSpPr>
            <a:spLocks noGrp="1"/>
          </p:cNvSpPr>
          <p:nvPr>
            <p:ph type="sldNum" sz="quarter" idx="5"/>
          </p:nvPr>
        </p:nvSpPr>
        <p:spPr/>
        <p:txBody>
          <a:bodyPr/>
          <a:lstStyle/>
          <a:p>
            <a:fld id="{45CD9879-ADEF-4DD3-8034-C69FA85DADA3}" type="slidenum">
              <a:rPr lang="en-GB" smtClean="0"/>
              <a:t>9</a:t>
            </a:fld>
            <a:endParaRPr lang="en-GB"/>
          </a:p>
        </p:txBody>
      </p:sp>
    </p:spTree>
    <p:extLst>
      <p:ext uri="{BB962C8B-B14F-4D97-AF65-F5344CB8AC3E}">
        <p14:creationId xmlns:p14="http://schemas.microsoft.com/office/powerpoint/2010/main" val="78945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45CD9879-ADEF-4DD3-8034-C69FA85DADA3}" type="slidenum">
              <a:rPr lang="en-GB" smtClean="0"/>
              <a:t>15</a:t>
            </a:fld>
            <a:endParaRPr lang="en-GB"/>
          </a:p>
        </p:txBody>
      </p:sp>
    </p:spTree>
    <p:extLst>
      <p:ext uri="{BB962C8B-B14F-4D97-AF65-F5344CB8AC3E}">
        <p14:creationId xmlns:p14="http://schemas.microsoft.com/office/powerpoint/2010/main" val="178963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5 UK = 3 Step I and 1 Step I &amp; II and 1 SGC</a:t>
            </a:r>
          </a:p>
          <a:p>
            <a:r>
              <a:rPr lang="en-US">
                <a:ea typeface="Calibri"/>
                <a:cs typeface="Calibri"/>
              </a:rPr>
              <a:t>1 DACH Step I and II </a:t>
            </a:r>
            <a:r>
              <a:rPr lang="en-US"/>
              <a:t>3,690.00 € excluding VAT – save 290 €. =3,400 €/ £2850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ea typeface="Open Sans"/>
                <a:cs typeface="Open Sans"/>
              </a:rPr>
              <a:t>FIRO referral switched off – focus on MBTI</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45CD9879-ADEF-4DD3-8034-C69FA85DADA3}" type="slidenum">
              <a:rPr lang="en-GB" smtClean="0"/>
              <a:t>19</a:t>
            </a:fld>
            <a:endParaRPr lang="en-GB"/>
          </a:p>
        </p:txBody>
      </p:sp>
    </p:spTree>
    <p:extLst>
      <p:ext uri="{BB962C8B-B14F-4D97-AF65-F5344CB8AC3E}">
        <p14:creationId xmlns:p14="http://schemas.microsoft.com/office/powerpoint/2010/main" val="38202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Use Dan's PIR plan – Dan help with the follow up approach (email/content/assets) f/u plan sales</a:t>
            </a:r>
          </a:p>
        </p:txBody>
      </p:sp>
      <p:sp>
        <p:nvSpPr>
          <p:cNvPr id="4" name="Slide Number Placeholder 3"/>
          <p:cNvSpPr>
            <a:spLocks noGrp="1"/>
          </p:cNvSpPr>
          <p:nvPr>
            <p:ph type="sldNum" sz="quarter" idx="5"/>
          </p:nvPr>
        </p:nvSpPr>
        <p:spPr/>
        <p:txBody>
          <a:bodyPr/>
          <a:lstStyle/>
          <a:p>
            <a:fld id="{45CD9879-ADEF-4DD3-8034-C69FA85DADA3}" type="slidenum">
              <a:rPr lang="en-GB" smtClean="0"/>
              <a:t>21</a:t>
            </a:fld>
            <a:endParaRPr lang="en-GB"/>
          </a:p>
        </p:txBody>
      </p:sp>
    </p:spTree>
    <p:extLst>
      <p:ext uri="{BB962C8B-B14F-4D97-AF65-F5344CB8AC3E}">
        <p14:creationId xmlns:p14="http://schemas.microsoft.com/office/powerpoint/2010/main" val="142460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Marketing fundamentals</a:t>
            </a:r>
          </a:p>
        </p:txBody>
      </p:sp>
      <p:sp>
        <p:nvSpPr>
          <p:cNvPr id="4" name="Slide Number Placeholder 3"/>
          <p:cNvSpPr>
            <a:spLocks noGrp="1"/>
          </p:cNvSpPr>
          <p:nvPr>
            <p:ph type="sldNum" sz="quarter" idx="5"/>
          </p:nvPr>
        </p:nvSpPr>
        <p:spPr/>
        <p:txBody>
          <a:bodyPr/>
          <a:lstStyle/>
          <a:p>
            <a:fld id="{45CD9879-ADEF-4DD3-8034-C69FA85DADA3}" type="slidenum">
              <a:rPr lang="en-GB" smtClean="0"/>
              <a:t>23</a:t>
            </a:fld>
            <a:endParaRPr lang="en-GB"/>
          </a:p>
        </p:txBody>
      </p:sp>
    </p:spTree>
    <p:extLst>
      <p:ext uri="{BB962C8B-B14F-4D97-AF65-F5344CB8AC3E}">
        <p14:creationId xmlns:p14="http://schemas.microsoft.com/office/powerpoint/2010/main" val="145687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bridge language </a:t>
            </a:r>
          </a:p>
          <a:p>
            <a:endParaRPr lang="en-US"/>
          </a:p>
          <a:p>
            <a:r>
              <a:rPr lang="en-US"/>
              <a:t>Webinar 2: A year of talent development with one report [a year’s worth of learning]  </a:t>
            </a:r>
          </a:p>
          <a:p>
            <a:r>
              <a:rPr lang="en-US"/>
              <a:t>Overview: Learn how you can build out a 12 month learning program using the PIR report to increase scalability with limited resources.   </a:t>
            </a:r>
            <a:endParaRPr lang="en-GB"/>
          </a:p>
          <a:p>
            <a:r>
              <a:rPr lang="en-US"/>
              <a:t>Key Takeaways:   </a:t>
            </a:r>
            <a:endParaRPr lang="en-GB"/>
          </a:p>
          <a:p>
            <a:r>
              <a:rPr lang="en-US"/>
              <a:t>Learn about the various elements contained within the PIR report, including work style, communication style, team style, leadership style, etc.   </a:t>
            </a:r>
            <a:endParaRPr lang="en-GB"/>
          </a:p>
          <a:p>
            <a:br>
              <a:rPr lang="en-US">
                <a:cs typeface="+mn-lt"/>
              </a:rPr>
            </a:br>
            <a:r>
              <a:rPr lang="en-US"/>
              <a:t>Explore different blueprints for mapping out a 12 month series of learning based on the PIR insights.  </a:t>
            </a:r>
            <a:endParaRPr lang="en-GB"/>
          </a:p>
          <a:p>
            <a:r>
              <a:rPr lang="en-US"/>
              <a:t>Hear from our experts how they would approach creating these sessions from real world experience, targeting both whole teams and individual sessions.  </a:t>
            </a:r>
            <a:endParaRPr lang="en-GB"/>
          </a:p>
          <a:p>
            <a:endParaRPr lang="en-US">
              <a:ea typeface="Calibri"/>
              <a:cs typeface="Calibri"/>
            </a:endParaRPr>
          </a:p>
          <a:p>
            <a:r>
              <a:rPr lang="en-US"/>
              <a:t>Webinar 3: Onboarding Success: How to Use Personality Insights to Accelerate New Employee Integration  </a:t>
            </a:r>
          </a:p>
          <a:p>
            <a:r>
              <a:rPr lang="en-US"/>
              <a:t>Overview: Discover how to incorporate the Personal Impact Report into the onboarding process to accelerate relationship building and collaboration among new hires. Will also result in more natural and consistent embedding of the MBTI within an organization.  </a:t>
            </a:r>
          </a:p>
          <a:p>
            <a:r>
              <a:rPr lang="en-US"/>
              <a:t>Key Takeaways:   </a:t>
            </a:r>
            <a:endParaRPr lang="en-US">
              <a:ea typeface="Calibri"/>
              <a:cs typeface="Calibri"/>
            </a:endParaRPr>
          </a:p>
          <a:p>
            <a:r>
              <a:rPr lang="en-US"/>
              <a:t>How to use the report during onboarding to build rapport and understanding between new hires and their teams.  </a:t>
            </a:r>
            <a:endParaRPr lang="en-US">
              <a:ea typeface="Calibri"/>
              <a:cs typeface="Calibri"/>
            </a:endParaRPr>
          </a:p>
          <a:p>
            <a:r>
              <a:rPr lang="en-US"/>
              <a:t>Creating a lunch-and-learn session based on the report for effective team bonding.  </a:t>
            </a:r>
            <a:endParaRPr lang="en-US">
              <a:ea typeface="Calibri"/>
              <a:cs typeface="Calibri"/>
            </a:endParaRPr>
          </a:p>
          <a:p>
            <a:r>
              <a:rPr lang="en-US"/>
              <a:t>Real-world examples of accelerated onboarding processes  </a:t>
            </a:r>
            <a:endParaRPr lang="en-US">
              <a:ea typeface="Calibri"/>
              <a:cs typeface="Calibri"/>
            </a:endParaRPr>
          </a:p>
          <a:p>
            <a:r>
              <a:rPr lang="en-US"/>
              <a:t>Coaching Accelerator &amp; Productivity Driver elements – looking to turn those into assets of some kind to share, possibly one sheet or guide style </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45CD9879-ADEF-4DD3-8034-C69FA85DADA3}" type="slidenum">
              <a:rPr lang="en-GB" smtClean="0"/>
              <a:t>24</a:t>
            </a:fld>
            <a:endParaRPr lang="en-GB"/>
          </a:p>
        </p:txBody>
      </p:sp>
    </p:spTree>
    <p:extLst>
      <p:ext uri="{BB962C8B-B14F-4D97-AF65-F5344CB8AC3E}">
        <p14:creationId xmlns:p14="http://schemas.microsoft.com/office/powerpoint/2010/main" val="6940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2886" y="5850163"/>
            <a:ext cx="3282272" cy="663988"/>
          </a:xfrm>
          <a:prstGeom prst="rect">
            <a:avLst/>
          </a:prstGeom>
        </p:spPr>
      </p:pic>
      <p:sp>
        <p:nvSpPr>
          <p:cNvPr id="25" name="Rectangle 24">
            <a:extLst>
              <a:ext uri="{FF2B5EF4-FFF2-40B4-BE49-F238E27FC236}">
                <a16:creationId xmlns:a16="http://schemas.microsoft.com/office/drawing/2014/main" id="{92FD3040-D9F3-4A8E-BA30-7E21CCDDE311}"/>
              </a:ext>
            </a:extLst>
          </p:cNvPr>
          <p:cNvSpPr/>
          <p:nvPr userDrawn="1"/>
        </p:nvSpPr>
        <p:spPr>
          <a:xfrm>
            <a:off x="0" y="545430"/>
            <a:ext cx="2834640" cy="281102"/>
          </a:xfrm>
          <a:prstGeom prst="rect">
            <a:avLst/>
          </a:prstGeom>
          <a:gradFill flip="none" rotWithShape="1">
            <a:gsLst>
              <a:gs pos="0">
                <a:schemeClr val="tx2"/>
              </a:gs>
              <a:gs pos="100000">
                <a:srgbClr val="4D712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3844B9C-17AF-4AA0-9DFE-01535CF3D151}"/>
              </a:ext>
            </a:extLst>
          </p:cNvPr>
          <p:cNvSpPr/>
          <p:nvPr userDrawn="1"/>
        </p:nvSpPr>
        <p:spPr>
          <a:xfrm>
            <a:off x="695095" y="824219"/>
            <a:ext cx="7209765" cy="33400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2A8BEDEC-AE67-492B-A4DB-515E8A402ADA}"/>
              </a:ext>
            </a:extLst>
          </p:cNvPr>
          <p:cNvSpPr/>
          <p:nvPr userDrawn="1"/>
        </p:nvSpPr>
        <p:spPr>
          <a:xfrm>
            <a:off x="5934609" y="4170186"/>
            <a:ext cx="2901869" cy="2673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3CE81DAA-8159-491E-A3F9-4B4C715ACCA5}"/>
              </a:ext>
            </a:extLst>
          </p:cNvPr>
          <p:cNvSpPr/>
          <p:nvPr userDrawn="1"/>
        </p:nvSpPr>
        <p:spPr>
          <a:xfrm>
            <a:off x="8836479" y="3638761"/>
            <a:ext cx="2173277" cy="537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4F6D758-F4BC-45CA-9C4A-FE5487480691}"/>
              </a:ext>
            </a:extLst>
          </p:cNvPr>
          <p:cNvSpPr/>
          <p:nvPr userDrawn="1"/>
        </p:nvSpPr>
        <p:spPr>
          <a:xfrm>
            <a:off x="5934609" y="4960826"/>
            <a:ext cx="1094344" cy="278392"/>
          </a:xfrm>
          <a:prstGeom prst="rect">
            <a:avLst/>
          </a:prstGeom>
          <a:gradFill>
            <a:gsLst>
              <a:gs pos="0">
                <a:schemeClr val="tx2"/>
              </a:gs>
              <a:gs pos="100000">
                <a:srgbClr val="4D712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B199CB94-F1C6-4D40-9EDE-2AD7852D18AA}"/>
              </a:ext>
            </a:extLst>
          </p:cNvPr>
          <p:cNvSpPr/>
          <p:nvPr userDrawn="1"/>
        </p:nvSpPr>
        <p:spPr>
          <a:xfrm>
            <a:off x="11009756" y="4176092"/>
            <a:ext cx="835402" cy="2604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8DB6448-73CA-423B-97FE-0E403AB7907C}"/>
              </a:ext>
            </a:extLst>
          </p:cNvPr>
          <p:cNvGrpSpPr/>
          <p:nvPr userDrawn="1"/>
        </p:nvGrpSpPr>
        <p:grpSpPr>
          <a:xfrm>
            <a:off x="695095" y="3629663"/>
            <a:ext cx="7209765" cy="540629"/>
            <a:chOff x="1055984" y="3772034"/>
            <a:chExt cx="5763670" cy="377728"/>
          </a:xfrm>
        </p:grpSpPr>
        <p:sp>
          <p:nvSpPr>
            <p:cNvPr id="32" name="Rectangle 31">
              <a:extLst>
                <a:ext uri="{FF2B5EF4-FFF2-40B4-BE49-F238E27FC236}">
                  <a16:creationId xmlns:a16="http://schemas.microsoft.com/office/drawing/2014/main" id="{CBB3CE27-63B4-4430-BBCC-C29CCCD86112}"/>
                </a:ext>
              </a:extLst>
            </p:cNvPr>
            <p:cNvSpPr/>
            <p:nvPr userDrawn="1"/>
          </p:nvSpPr>
          <p:spPr>
            <a:xfrm>
              <a:off x="1055984" y="3772204"/>
              <a:ext cx="5763670" cy="377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A4A350F-A857-446E-B621-B499F9A3E1C0}"/>
                </a:ext>
              </a:extLst>
            </p:cNvPr>
            <p:cNvSpPr/>
            <p:nvPr userDrawn="1"/>
          </p:nvSpPr>
          <p:spPr>
            <a:xfrm>
              <a:off x="1055984" y="3772034"/>
              <a:ext cx="5763670" cy="377558"/>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ectangle 33">
            <a:extLst>
              <a:ext uri="{FF2B5EF4-FFF2-40B4-BE49-F238E27FC236}">
                <a16:creationId xmlns:a16="http://schemas.microsoft.com/office/drawing/2014/main" id="{3D57A448-F84A-4537-837D-68E8FD5346C9}"/>
              </a:ext>
            </a:extLst>
          </p:cNvPr>
          <p:cNvSpPr/>
          <p:nvPr userDrawn="1"/>
        </p:nvSpPr>
        <p:spPr>
          <a:xfrm>
            <a:off x="3761331" y="4434257"/>
            <a:ext cx="2173277" cy="534244"/>
          </a:xfrm>
          <a:prstGeom prst="rect">
            <a:avLst/>
          </a:prstGeom>
          <a:gradFill flip="none" rotWithShape="1">
            <a:gsLst>
              <a:gs pos="0">
                <a:srgbClr val="244C5A"/>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35" name="Title 1">
            <a:extLst>
              <a:ext uri="{FF2B5EF4-FFF2-40B4-BE49-F238E27FC236}">
                <a16:creationId xmlns:a16="http://schemas.microsoft.com/office/drawing/2014/main" id="{49F08D90-8FA4-49C8-8C1F-E2FD48176123}"/>
              </a:ext>
            </a:extLst>
          </p:cNvPr>
          <p:cNvSpPr>
            <a:spLocks noGrp="1"/>
          </p:cNvSpPr>
          <p:nvPr>
            <p:ph type="ctrTitle" hasCustomPrompt="1"/>
          </p:nvPr>
        </p:nvSpPr>
        <p:spPr>
          <a:xfrm>
            <a:off x="991312" y="1148051"/>
            <a:ext cx="6648628" cy="1594257"/>
          </a:xfrm>
        </p:spPr>
        <p:txBody>
          <a:bodyPr anchor="t">
            <a:noAutofit/>
          </a:bodyPr>
          <a:lstStyle>
            <a:lvl1pPr algn="l">
              <a:defRPr sz="3600" b="0">
                <a:solidFill>
                  <a:schemeClr val="bg1"/>
                </a:solidFill>
              </a:defRPr>
            </a:lvl1pPr>
          </a:lstStyle>
          <a:p>
            <a:r>
              <a:rPr lang="en-US"/>
              <a:t>Presentation title goes here</a:t>
            </a:r>
            <a:endParaRPr lang="en-GB"/>
          </a:p>
        </p:txBody>
      </p:sp>
      <p:sp>
        <p:nvSpPr>
          <p:cNvPr id="36" name="Subtitle 2">
            <a:extLst>
              <a:ext uri="{FF2B5EF4-FFF2-40B4-BE49-F238E27FC236}">
                <a16:creationId xmlns:a16="http://schemas.microsoft.com/office/drawing/2014/main" id="{82DA124E-2113-4C7B-9CC4-F6DF48BD45E7}"/>
              </a:ext>
            </a:extLst>
          </p:cNvPr>
          <p:cNvSpPr>
            <a:spLocks noGrp="1"/>
          </p:cNvSpPr>
          <p:nvPr>
            <p:ph type="subTitle" idx="1" hasCustomPrompt="1"/>
          </p:nvPr>
        </p:nvSpPr>
        <p:spPr>
          <a:xfrm>
            <a:off x="991313" y="2846649"/>
            <a:ext cx="6648628" cy="681621"/>
          </a:xfrm>
        </p:spPr>
        <p:txBody>
          <a:bodyPr>
            <a:noAutofit/>
          </a:bodyPr>
          <a:lstStyle>
            <a:lvl1pPr marL="0" indent="0" algn="l">
              <a:spcBef>
                <a:spcPts val="400"/>
              </a:spcBef>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sp>
        <p:nvSpPr>
          <p:cNvPr id="37" name="Rectangle 36">
            <a:extLst>
              <a:ext uri="{FF2B5EF4-FFF2-40B4-BE49-F238E27FC236}">
                <a16:creationId xmlns:a16="http://schemas.microsoft.com/office/drawing/2014/main" id="{501A920B-11DA-4716-A5D3-A33DA4F32F75}"/>
              </a:ext>
            </a:extLst>
          </p:cNvPr>
          <p:cNvSpPr/>
          <p:nvPr userDrawn="1"/>
        </p:nvSpPr>
        <p:spPr>
          <a:xfrm>
            <a:off x="7028953" y="5239218"/>
            <a:ext cx="435876" cy="2673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5BCBD82D-D6BF-4976-AB4C-E3F0117F0AF4}"/>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Tree>
    <p:extLst>
      <p:ext uri="{BB962C8B-B14F-4D97-AF65-F5344CB8AC3E}">
        <p14:creationId xmlns:p14="http://schemas.microsoft.com/office/powerpoint/2010/main" val="258871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page - black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21C46ED-DC5A-4549-AC31-5B629A89663E}"/>
              </a:ext>
            </a:extLst>
          </p:cNvPr>
          <p:cNvSpPr>
            <a:spLocks noGrp="1"/>
          </p:cNvSpPr>
          <p:nvPr>
            <p:ph type="pic" sz="quarter" idx="10"/>
          </p:nvPr>
        </p:nvSpPr>
        <p:spPr>
          <a:xfrm>
            <a:off x="0" y="0"/>
            <a:ext cx="12192000" cy="6858000"/>
          </a:xfrm>
        </p:spPr>
        <p:txBody>
          <a:bodyPr/>
          <a:lstStyle>
            <a:lvl1pPr marL="0" indent="0">
              <a:buNone/>
              <a:defRPr/>
            </a:lvl1pPr>
          </a:lstStyle>
          <a:p>
            <a:endParaRPr lang="en-GB"/>
          </a:p>
        </p:txBody>
      </p:sp>
      <p:sp>
        <p:nvSpPr>
          <p:cNvPr id="11" name="Picture Placeholder 9">
            <a:extLst>
              <a:ext uri="{FF2B5EF4-FFF2-40B4-BE49-F238E27FC236}">
                <a16:creationId xmlns:a16="http://schemas.microsoft.com/office/drawing/2014/main" id="{611A511F-8A66-440B-94E4-B10F86634D57}"/>
              </a:ext>
            </a:extLst>
          </p:cNvPr>
          <p:cNvSpPr>
            <a:spLocks noGrp="1"/>
          </p:cNvSpPr>
          <p:nvPr>
            <p:ph type="pic" sz="quarter" idx="16"/>
          </p:nvPr>
        </p:nvSpPr>
        <p:spPr>
          <a:xfrm>
            <a:off x="9715839" y="6121088"/>
            <a:ext cx="2055813" cy="414338"/>
          </a:xfrm>
          <a:blipFill dpi="0" rotWithShape="1">
            <a:blip r:embed="rId2"/>
            <a:srcRect/>
            <a:stretch>
              <a:fillRect/>
            </a:stretch>
          </a:blipFill>
        </p:spPr>
        <p:txBody>
          <a:bodyPr/>
          <a:lstStyle>
            <a:lvl1pPr marL="0" indent="0">
              <a:buNone/>
              <a:defRPr>
                <a:noFill/>
              </a:defRPr>
            </a:lvl1pPr>
          </a:lstStyle>
          <a:p>
            <a:endParaRPr lang="en-GB"/>
          </a:p>
        </p:txBody>
      </p:sp>
      <p:sp>
        <p:nvSpPr>
          <p:cNvPr id="18" name="Picture Placeholder 3">
            <a:extLst>
              <a:ext uri="{FF2B5EF4-FFF2-40B4-BE49-F238E27FC236}">
                <a16:creationId xmlns:a16="http://schemas.microsoft.com/office/drawing/2014/main" id="{C8F7B463-3D3C-473B-8C59-E328FB99A6C0}"/>
              </a:ext>
            </a:extLst>
          </p:cNvPr>
          <p:cNvSpPr>
            <a:spLocks noGrp="1"/>
          </p:cNvSpPr>
          <p:nvPr>
            <p:ph type="pic" sz="quarter" idx="21"/>
          </p:nvPr>
        </p:nvSpPr>
        <p:spPr>
          <a:xfrm>
            <a:off x="6" y="4998424"/>
            <a:ext cx="3033757" cy="1319462"/>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19" name="Picture Placeholder 3">
            <a:extLst>
              <a:ext uri="{FF2B5EF4-FFF2-40B4-BE49-F238E27FC236}">
                <a16:creationId xmlns:a16="http://schemas.microsoft.com/office/drawing/2014/main" id="{F69B9A07-A897-40A5-9812-1807E777CD83}"/>
              </a:ext>
            </a:extLst>
          </p:cNvPr>
          <p:cNvSpPr>
            <a:spLocks noGrp="1"/>
          </p:cNvSpPr>
          <p:nvPr>
            <p:ph type="pic" sz="quarter" idx="23"/>
          </p:nvPr>
        </p:nvSpPr>
        <p:spPr>
          <a:xfrm rot="10800000">
            <a:off x="0" y="6493191"/>
            <a:ext cx="1106682" cy="177656"/>
          </a:xfrm>
          <a:gradFill>
            <a:gsLst>
              <a:gs pos="0">
                <a:schemeClr val="accent5"/>
              </a:gs>
              <a:gs pos="10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20" name="Picture Placeholder 3">
            <a:extLst>
              <a:ext uri="{FF2B5EF4-FFF2-40B4-BE49-F238E27FC236}">
                <a16:creationId xmlns:a16="http://schemas.microsoft.com/office/drawing/2014/main" id="{11C7EF50-26C8-4566-A4D5-474F4E0FCB49}"/>
              </a:ext>
            </a:extLst>
          </p:cNvPr>
          <p:cNvSpPr>
            <a:spLocks noGrp="1"/>
          </p:cNvSpPr>
          <p:nvPr>
            <p:ph type="pic" sz="quarter" idx="22"/>
          </p:nvPr>
        </p:nvSpPr>
        <p:spPr>
          <a:xfrm>
            <a:off x="5" y="6315689"/>
            <a:ext cx="1106681" cy="258763"/>
          </a:xfr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21" name="Subtitle 2">
            <a:extLst>
              <a:ext uri="{FF2B5EF4-FFF2-40B4-BE49-F238E27FC236}">
                <a16:creationId xmlns:a16="http://schemas.microsoft.com/office/drawing/2014/main" id="{16E1A2B4-2C5C-4058-8406-3A15A675B417}"/>
              </a:ext>
            </a:extLst>
          </p:cNvPr>
          <p:cNvSpPr>
            <a:spLocks noGrp="1"/>
          </p:cNvSpPr>
          <p:nvPr>
            <p:ph type="subTitle" idx="1" hasCustomPrompt="1"/>
          </p:nvPr>
        </p:nvSpPr>
        <p:spPr>
          <a:xfrm>
            <a:off x="177052" y="5159177"/>
            <a:ext cx="2694341" cy="981207"/>
          </a:xfr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For a big idea, try a big image</a:t>
            </a:r>
            <a:endParaRPr lang="en-GB"/>
          </a:p>
        </p:txBody>
      </p:sp>
      <p:sp>
        <p:nvSpPr>
          <p:cNvPr id="22" name="Picture Placeholder 3">
            <a:extLst>
              <a:ext uri="{FF2B5EF4-FFF2-40B4-BE49-F238E27FC236}">
                <a16:creationId xmlns:a16="http://schemas.microsoft.com/office/drawing/2014/main" id="{7C67A8E2-867A-4C75-92FD-8B2601445B03}"/>
              </a:ext>
            </a:extLst>
          </p:cNvPr>
          <p:cNvSpPr>
            <a:spLocks noGrp="1"/>
          </p:cNvSpPr>
          <p:nvPr>
            <p:ph type="pic" sz="quarter" idx="24"/>
          </p:nvPr>
        </p:nvSpPr>
        <p:spPr>
          <a:xfrm>
            <a:off x="2286005" y="6307488"/>
            <a:ext cx="747758" cy="273756"/>
          </a:xfr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28" name="Picture Placeholder 3">
            <a:extLst>
              <a:ext uri="{FF2B5EF4-FFF2-40B4-BE49-F238E27FC236}">
                <a16:creationId xmlns:a16="http://schemas.microsoft.com/office/drawing/2014/main" id="{48662937-5955-458D-9DEE-E924703A3817}"/>
              </a:ext>
            </a:extLst>
          </p:cNvPr>
          <p:cNvSpPr>
            <a:spLocks noGrp="1"/>
          </p:cNvSpPr>
          <p:nvPr>
            <p:ph type="pic" sz="quarter" idx="25"/>
          </p:nvPr>
        </p:nvSpPr>
        <p:spPr>
          <a:xfrm>
            <a:off x="1106686" y="6316130"/>
            <a:ext cx="1179318" cy="265114"/>
          </a:xfr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Tree>
    <p:extLst>
      <p:ext uri="{BB962C8B-B14F-4D97-AF65-F5344CB8AC3E}">
        <p14:creationId xmlns:p14="http://schemas.microsoft.com/office/powerpoint/2010/main" val="84101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page - white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21C46ED-DC5A-4549-AC31-5B629A89663E}"/>
              </a:ext>
            </a:extLst>
          </p:cNvPr>
          <p:cNvSpPr>
            <a:spLocks noGrp="1"/>
          </p:cNvSpPr>
          <p:nvPr>
            <p:ph type="pic" sz="quarter" idx="10"/>
          </p:nvPr>
        </p:nvSpPr>
        <p:spPr>
          <a:xfrm>
            <a:off x="0" y="0"/>
            <a:ext cx="12192000" cy="6858000"/>
          </a:xfrm>
        </p:spPr>
        <p:txBody>
          <a:bodyPr/>
          <a:lstStyle>
            <a:lvl1pPr marL="0" indent="0">
              <a:buNone/>
              <a:defRPr/>
            </a:lvl1pPr>
          </a:lstStyle>
          <a:p>
            <a:endParaRPr lang="en-GB"/>
          </a:p>
        </p:txBody>
      </p:sp>
      <p:sp>
        <p:nvSpPr>
          <p:cNvPr id="20" name="Picture Placeholder 3">
            <a:extLst>
              <a:ext uri="{FF2B5EF4-FFF2-40B4-BE49-F238E27FC236}">
                <a16:creationId xmlns:a16="http://schemas.microsoft.com/office/drawing/2014/main" id="{2799AA21-29B6-462B-940A-0E470EC95E1F}"/>
              </a:ext>
            </a:extLst>
          </p:cNvPr>
          <p:cNvSpPr>
            <a:spLocks noGrp="1"/>
          </p:cNvSpPr>
          <p:nvPr>
            <p:ph type="pic" sz="quarter" idx="21"/>
          </p:nvPr>
        </p:nvSpPr>
        <p:spPr>
          <a:xfrm>
            <a:off x="6" y="4998424"/>
            <a:ext cx="3033757" cy="1319462"/>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13" name="Picture Placeholder 5">
            <a:extLst>
              <a:ext uri="{FF2B5EF4-FFF2-40B4-BE49-F238E27FC236}">
                <a16:creationId xmlns:a16="http://schemas.microsoft.com/office/drawing/2014/main" id="{62056C32-B4B3-4793-9073-72F18595B3D8}"/>
              </a:ext>
            </a:extLst>
          </p:cNvPr>
          <p:cNvSpPr>
            <a:spLocks noGrp="1"/>
          </p:cNvSpPr>
          <p:nvPr>
            <p:ph type="pic" sz="quarter" idx="18"/>
          </p:nvPr>
        </p:nvSpPr>
        <p:spPr>
          <a:xfrm>
            <a:off x="9715500" y="6121400"/>
            <a:ext cx="2055813" cy="414338"/>
          </a:xfrm>
          <a:blipFill>
            <a:blip r:embed="rId2"/>
            <a:stretch>
              <a:fillRect/>
            </a:stretch>
          </a:blipFill>
        </p:spPr>
        <p:txBody>
          <a:bodyPr/>
          <a:lstStyle>
            <a:lvl1pPr marL="0" indent="0">
              <a:buNone/>
              <a:defRPr>
                <a:noFill/>
              </a:defRPr>
            </a:lvl1pPr>
          </a:lstStyle>
          <a:p>
            <a:endParaRPr lang="en-GB"/>
          </a:p>
        </p:txBody>
      </p:sp>
      <p:sp>
        <p:nvSpPr>
          <p:cNvPr id="22" name="Picture Placeholder 3">
            <a:extLst>
              <a:ext uri="{FF2B5EF4-FFF2-40B4-BE49-F238E27FC236}">
                <a16:creationId xmlns:a16="http://schemas.microsoft.com/office/drawing/2014/main" id="{E314C4DD-A50F-44B7-B8A2-5C8EA9AABF29}"/>
              </a:ext>
            </a:extLst>
          </p:cNvPr>
          <p:cNvSpPr>
            <a:spLocks noGrp="1"/>
          </p:cNvSpPr>
          <p:nvPr>
            <p:ph type="pic" sz="quarter" idx="23"/>
          </p:nvPr>
        </p:nvSpPr>
        <p:spPr>
          <a:xfrm rot="10800000">
            <a:off x="0" y="6493191"/>
            <a:ext cx="1106682" cy="177656"/>
          </a:xfrm>
          <a:gradFill>
            <a:gsLst>
              <a:gs pos="0">
                <a:schemeClr val="accent5"/>
              </a:gs>
              <a:gs pos="100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21" name="Picture Placeholder 3">
            <a:extLst>
              <a:ext uri="{FF2B5EF4-FFF2-40B4-BE49-F238E27FC236}">
                <a16:creationId xmlns:a16="http://schemas.microsoft.com/office/drawing/2014/main" id="{65185C69-34BC-4959-BA85-6D22277E6B32}"/>
              </a:ext>
            </a:extLst>
          </p:cNvPr>
          <p:cNvSpPr>
            <a:spLocks noGrp="1"/>
          </p:cNvSpPr>
          <p:nvPr>
            <p:ph type="pic" sz="quarter" idx="22"/>
          </p:nvPr>
        </p:nvSpPr>
        <p:spPr>
          <a:xfrm>
            <a:off x="5" y="6315689"/>
            <a:ext cx="1106681" cy="258763"/>
          </a:xfr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10" name="Subtitle 2">
            <a:extLst>
              <a:ext uri="{FF2B5EF4-FFF2-40B4-BE49-F238E27FC236}">
                <a16:creationId xmlns:a16="http://schemas.microsoft.com/office/drawing/2014/main" id="{382AC347-ACBD-4C20-9153-CDC476A39425}"/>
              </a:ext>
            </a:extLst>
          </p:cNvPr>
          <p:cNvSpPr>
            <a:spLocks noGrp="1"/>
          </p:cNvSpPr>
          <p:nvPr>
            <p:ph type="subTitle" idx="1" hasCustomPrompt="1"/>
          </p:nvPr>
        </p:nvSpPr>
        <p:spPr>
          <a:xfrm>
            <a:off x="177052" y="5159177"/>
            <a:ext cx="2694341" cy="981207"/>
          </a:xfrm>
        </p:spPr>
        <p:txBody>
          <a:bodyPr>
            <a:noAutofit/>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For a big idea, try a big image</a:t>
            </a:r>
            <a:endParaRPr lang="en-GB"/>
          </a:p>
        </p:txBody>
      </p:sp>
      <p:sp>
        <p:nvSpPr>
          <p:cNvPr id="11" name="Picture Placeholder 3">
            <a:extLst>
              <a:ext uri="{FF2B5EF4-FFF2-40B4-BE49-F238E27FC236}">
                <a16:creationId xmlns:a16="http://schemas.microsoft.com/office/drawing/2014/main" id="{EF1964A9-0E84-4A22-8799-0FD1925D09B2}"/>
              </a:ext>
            </a:extLst>
          </p:cNvPr>
          <p:cNvSpPr>
            <a:spLocks noGrp="1"/>
          </p:cNvSpPr>
          <p:nvPr>
            <p:ph type="pic" sz="quarter" idx="24"/>
          </p:nvPr>
        </p:nvSpPr>
        <p:spPr>
          <a:xfrm>
            <a:off x="2286005" y="6307488"/>
            <a:ext cx="747758" cy="273755"/>
          </a:xfr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12" name="Picture Placeholder 3">
            <a:extLst>
              <a:ext uri="{FF2B5EF4-FFF2-40B4-BE49-F238E27FC236}">
                <a16:creationId xmlns:a16="http://schemas.microsoft.com/office/drawing/2014/main" id="{B5D90BEA-AD95-4BF2-BBA4-E710016E5CA2}"/>
              </a:ext>
            </a:extLst>
          </p:cNvPr>
          <p:cNvSpPr>
            <a:spLocks noGrp="1"/>
          </p:cNvSpPr>
          <p:nvPr>
            <p:ph type="pic" sz="quarter" idx="25"/>
          </p:nvPr>
        </p:nvSpPr>
        <p:spPr>
          <a:xfrm>
            <a:off x="1106686" y="6316131"/>
            <a:ext cx="1179318" cy="256120"/>
          </a:xfr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Tree>
    <p:extLst>
      <p:ext uri="{BB962C8B-B14F-4D97-AF65-F5344CB8AC3E}">
        <p14:creationId xmlns:p14="http://schemas.microsoft.com/office/powerpoint/2010/main" val="145836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page - black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A01917-888D-4230-9C11-CB97322CB33A}"/>
              </a:ext>
            </a:extLst>
          </p:cNvPr>
          <p:cNvSpPr>
            <a:spLocks noGrp="1"/>
          </p:cNvSpPr>
          <p:nvPr>
            <p:ph type="pic" sz="quarter" idx="13"/>
          </p:nvPr>
        </p:nvSpPr>
        <p:spPr>
          <a:xfrm>
            <a:off x="6092825" y="0"/>
            <a:ext cx="6099175" cy="6858000"/>
          </a:xfrm>
        </p:spPr>
        <p:txBody>
          <a:bodyPr/>
          <a:lstStyle>
            <a:lvl1pPr marL="0" indent="0">
              <a:buNone/>
              <a:defRPr/>
            </a:lvl1pPr>
          </a:lstStyle>
          <a:p>
            <a:endParaRPr lang="en-GB"/>
          </a:p>
        </p:txBody>
      </p:sp>
      <p:sp>
        <p:nvSpPr>
          <p:cNvPr id="3" name="Text Placeholder 2">
            <a:extLst>
              <a:ext uri="{FF2B5EF4-FFF2-40B4-BE49-F238E27FC236}">
                <a16:creationId xmlns:a16="http://schemas.microsoft.com/office/drawing/2014/main" id="{62360617-6027-4AD3-AA96-A19ACA9A0735}"/>
              </a:ext>
            </a:extLst>
          </p:cNvPr>
          <p:cNvSpPr>
            <a:spLocks noGrp="1"/>
          </p:cNvSpPr>
          <p:nvPr>
            <p:ph type="body" sz="quarter" idx="14" hasCustomPrompt="1"/>
          </p:nvPr>
        </p:nvSpPr>
        <p:spPr>
          <a:xfrm>
            <a:off x="609601" y="2078111"/>
            <a:ext cx="5089525" cy="3222625"/>
          </a:xfrm>
        </p:spPr>
        <p:txBody>
          <a:bodyPr/>
          <a:lstStyle>
            <a:lvl1pPr>
              <a:defRPr/>
            </a:lvl1pPr>
          </a:lstStyle>
          <a:p>
            <a:pPr lvl="0"/>
            <a:r>
              <a:rPr lang="en-US"/>
              <a:t>A half-page image is a great way to use portrait while staying on brand.</a:t>
            </a:r>
            <a:endParaRPr lang="en-GB"/>
          </a:p>
        </p:txBody>
      </p:sp>
      <p:sp>
        <p:nvSpPr>
          <p:cNvPr id="13" name="Picture Placeholder 9">
            <a:extLst>
              <a:ext uri="{FF2B5EF4-FFF2-40B4-BE49-F238E27FC236}">
                <a16:creationId xmlns:a16="http://schemas.microsoft.com/office/drawing/2014/main" id="{DDF3296A-A472-4B31-9597-C4A113402DD4}"/>
              </a:ext>
            </a:extLst>
          </p:cNvPr>
          <p:cNvSpPr>
            <a:spLocks noGrp="1"/>
          </p:cNvSpPr>
          <p:nvPr>
            <p:ph type="pic" sz="quarter" idx="16"/>
          </p:nvPr>
        </p:nvSpPr>
        <p:spPr>
          <a:xfrm>
            <a:off x="9715839" y="6121088"/>
            <a:ext cx="2055813" cy="414338"/>
          </a:xfrm>
          <a:blipFill dpi="0" rotWithShape="1">
            <a:blip r:embed="rId2"/>
            <a:srcRect/>
            <a:stretch>
              <a:fillRect/>
            </a:stretch>
          </a:blipFill>
        </p:spPr>
        <p:txBody>
          <a:bodyPr/>
          <a:lstStyle>
            <a:lvl1pPr marL="0" indent="0">
              <a:buNone/>
              <a:defRPr>
                <a:noFill/>
              </a:defRPr>
            </a:lvl1pPr>
          </a:lstStyle>
          <a:p>
            <a:endParaRPr lang="en-GB"/>
          </a:p>
        </p:txBody>
      </p:sp>
      <p:sp>
        <p:nvSpPr>
          <p:cNvPr id="10" name="Title 1">
            <a:extLst>
              <a:ext uri="{FF2B5EF4-FFF2-40B4-BE49-F238E27FC236}">
                <a16:creationId xmlns:a16="http://schemas.microsoft.com/office/drawing/2014/main" id="{55C6F103-AABA-4A14-961E-BFA10DE72D97}"/>
              </a:ext>
            </a:extLst>
          </p:cNvPr>
          <p:cNvSpPr>
            <a:spLocks noGrp="1"/>
          </p:cNvSpPr>
          <p:nvPr>
            <p:ph type="title" hasCustomPrompt="1"/>
          </p:nvPr>
        </p:nvSpPr>
        <p:spPr>
          <a:xfrm>
            <a:off x="609764" y="654490"/>
            <a:ext cx="5089362" cy="988959"/>
          </a:xfrm>
        </p:spPr>
        <p:txBody>
          <a:bodyPr anchor="t">
            <a:noAutofit/>
          </a:bodyPr>
          <a:lstStyle>
            <a:lvl1pPr>
              <a:defRPr sz="3200" b="1" baseline="0"/>
            </a:lvl1pPr>
          </a:lstStyle>
          <a:p>
            <a:r>
              <a:rPr lang="en-GB"/>
              <a:t>How to use portrait images</a:t>
            </a:r>
          </a:p>
        </p:txBody>
      </p:sp>
      <p:sp>
        <p:nvSpPr>
          <p:cNvPr id="12" name="Rectangle 11">
            <a:extLst>
              <a:ext uri="{FF2B5EF4-FFF2-40B4-BE49-F238E27FC236}">
                <a16:creationId xmlns:a16="http://schemas.microsoft.com/office/drawing/2014/main" id="{CF92850D-396B-464F-8954-85C02B97E1DC}"/>
              </a:ext>
            </a:extLst>
          </p:cNvPr>
          <p:cNvSpPr/>
          <p:nvPr userDrawn="1"/>
        </p:nvSpPr>
        <p:spPr>
          <a:xfrm>
            <a:off x="646081" y="367972"/>
            <a:ext cx="5446744"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42E17E91-BDFC-4B57-A477-B6CFFC926775}"/>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48221F0-8E73-4D43-82E7-B79A76A81B48}"/>
              </a:ext>
            </a:extLst>
          </p:cNvPr>
          <p:cNvSpPr txBox="1"/>
          <p:nvPr userDrawn="1"/>
        </p:nvSpPr>
        <p:spPr>
          <a:xfrm>
            <a:off x="1184558" y="6604564"/>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1" name="Picture Placeholder 5">
            <a:extLst>
              <a:ext uri="{FF2B5EF4-FFF2-40B4-BE49-F238E27FC236}">
                <a16:creationId xmlns:a16="http://schemas.microsoft.com/office/drawing/2014/main" id="{63E3C6CE-E2CF-481D-A90E-D048841A7B14}"/>
              </a:ext>
            </a:extLst>
          </p:cNvPr>
          <p:cNvSpPr>
            <a:spLocks noGrp="1"/>
          </p:cNvSpPr>
          <p:nvPr>
            <p:ph type="pic" sz="quarter" idx="19" hasCustomPrompt="1"/>
          </p:nvPr>
        </p:nvSpPr>
        <p:spPr>
          <a:xfrm>
            <a:off x="6569425" y="-2068"/>
            <a:ext cx="574859" cy="233362"/>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a:t> </a:t>
            </a:r>
          </a:p>
        </p:txBody>
      </p:sp>
      <p:sp>
        <p:nvSpPr>
          <p:cNvPr id="16" name="Picture Placeholder 5">
            <a:extLst>
              <a:ext uri="{FF2B5EF4-FFF2-40B4-BE49-F238E27FC236}">
                <a16:creationId xmlns:a16="http://schemas.microsoft.com/office/drawing/2014/main" id="{B10CB0F6-E61C-4221-B944-4CAD2EEBC878}"/>
              </a:ext>
            </a:extLst>
          </p:cNvPr>
          <p:cNvSpPr>
            <a:spLocks noGrp="1"/>
          </p:cNvSpPr>
          <p:nvPr>
            <p:ph type="pic" sz="quarter" idx="17"/>
          </p:nvPr>
        </p:nvSpPr>
        <p:spPr>
          <a:xfrm>
            <a:off x="6092825" y="234745"/>
            <a:ext cx="476600" cy="129776"/>
          </a:xfr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a:p>
        </p:txBody>
      </p:sp>
      <p:sp>
        <p:nvSpPr>
          <p:cNvPr id="19" name="Picture Placeholder 5">
            <a:extLst>
              <a:ext uri="{FF2B5EF4-FFF2-40B4-BE49-F238E27FC236}">
                <a16:creationId xmlns:a16="http://schemas.microsoft.com/office/drawing/2014/main" id="{8EFE7861-46E8-4D9D-8F14-5655F745672D}"/>
              </a:ext>
            </a:extLst>
          </p:cNvPr>
          <p:cNvSpPr>
            <a:spLocks noGrp="1"/>
          </p:cNvSpPr>
          <p:nvPr>
            <p:ph type="pic" sz="quarter" idx="20" hasCustomPrompt="1"/>
          </p:nvPr>
        </p:nvSpPr>
        <p:spPr>
          <a:xfrm>
            <a:off x="6090964" y="-6263"/>
            <a:ext cx="469916" cy="233362"/>
          </a:xfr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a:t> </a:t>
            </a:r>
          </a:p>
        </p:txBody>
      </p:sp>
    </p:spTree>
    <p:extLst>
      <p:ext uri="{BB962C8B-B14F-4D97-AF65-F5344CB8AC3E}">
        <p14:creationId xmlns:p14="http://schemas.microsoft.com/office/powerpoint/2010/main" val="285393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lf-page - white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A01917-888D-4230-9C11-CB97322CB33A}"/>
              </a:ext>
            </a:extLst>
          </p:cNvPr>
          <p:cNvSpPr>
            <a:spLocks noGrp="1"/>
          </p:cNvSpPr>
          <p:nvPr>
            <p:ph type="pic" sz="quarter" idx="13"/>
          </p:nvPr>
        </p:nvSpPr>
        <p:spPr>
          <a:xfrm>
            <a:off x="6092825" y="0"/>
            <a:ext cx="6099175" cy="6858000"/>
          </a:xfrm>
        </p:spPr>
        <p:txBody>
          <a:bodyPr/>
          <a:lstStyle>
            <a:lvl1pPr marL="0" indent="0">
              <a:buNone/>
              <a:defRPr/>
            </a:lvl1pPr>
          </a:lstStyle>
          <a:p>
            <a:endParaRPr lang="en-GB"/>
          </a:p>
        </p:txBody>
      </p:sp>
      <p:sp>
        <p:nvSpPr>
          <p:cNvPr id="13" name="Text Placeholder 2">
            <a:extLst>
              <a:ext uri="{FF2B5EF4-FFF2-40B4-BE49-F238E27FC236}">
                <a16:creationId xmlns:a16="http://schemas.microsoft.com/office/drawing/2014/main" id="{6A4858A9-C821-4303-9B15-75D62EF39F78}"/>
              </a:ext>
            </a:extLst>
          </p:cNvPr>
          <p:cNvSpPr>
            <a:spLocks noGrp="1"/>
          </p:cNvSpPr>
          <p:nvPr>
            <p:ph type="body" sz="quarter" idx="14" hasCustomPrompt="1"/>
          </p:nvPr>
        </p:nvSpPr>
        <p:spPr>
          <a:xfrm>
            <a:off x="609764" y="2064038"/>
            <a:ext cx="5089525" cy="3222625"/>
          </a:xfrm>
        </p:spPr>
        <p:txBody>
          <a:bodyPr/>
          <a:lstStyle>
            <a:lvl1pPr>
              <a:defRPr/>
            </a:lvl1pPr>
          </a:lstStyle>
          <a:p>
            <a:pPr lvl="0"/>
            <a:r>
              <a:rPr lang="en-US"/>
              <a:t>A half-page image is a great way to use portrait while staying on brand.</a:t>
            </a:r>
            <a:endParaRPr lang="en-GB"/>
          </a:p>
        </p:txBody>
      </p:sp>
      <p:sp>
        <p:nvSpPr>
          <p:cNvPr id="23" name="Picture Placeholder 5">
            <a:extLst>
              <a:ext uri="{FF2B5EF4-FFF2-40B4-BE49-F238E27FC236}">
                <a16:creationId xmlns:a16="http://schemas.microsoft.com/office/drawing/2014/main" id="{D6763821-75E4-4E7A-841C-E66C7096ACF2}"/>
              </a:ext>
            </a:extLst>
          </p:cNvPr>
          <p:cNvSpPr>
            <a:spLocks noGrp="1"/>
          </p:cNvSpPr>
          <p:nvPr>
            <p:ph type="pic" sz="quarter" idx="18"/>
          </p:nvPr>
        </p:nvSpPr>
        <p:spPr>
          <a:xfrm>
            <a:off x="9715500" y="6121400"/>
            <a:ext cx="2055813" cy="414338"/>
          </a:xfrm>
          <a:blipFill>
            <a:blip r:embed="rId2"/>
            <a:stretch>
              <a:fillRect/>
            </a:stretch>
          </a:blipFill>
        </p:spPr>
        <p:txBody>
          <a:bodyPr/>
          <a:lstStyle>
            <a:lvl1pPr marL="0" indent="0">
              <a:buNone/>
              <a:defRPr>
                <a:noFill/>
              </a:defRPr>
            </a:lvl1pPr>
          </a:lstStyle>
          <a:p>
            <a:endParaRPr lang="en-GB"/>
          </a:p>
        </p:txBody>
      </p:sp>
      <p:sp>
        <p:nvSpPr>
          <p:cNvPr id="10" name="Title 1">
            <a:extLst>
              <a:ext uri="{FF2B5EF4-FFF2-40B4-BE49-F238E27FC236}">
                <a16:creationId xmlns:a16="http://schemas.microsoft.com/office/drawing/2014/main" id="{570CA7B6-CA60-46C6-90DA-FDC2675E7D44}"/>
              </a:ext>
            </a:extLst>
          </p:cNvPr>
          <p:cNvSpPr>
            <a:spLocks noGrp="1"/>
          </p:cNvSpPr>
          <p:nvPr>
            <p:ph type="title" hasCustomPrompt="1"/>
          </p:nvPr>
        </p:nvSpPr>
        <p:spPr>
          <a:xfrm>
            <a:off x="609764" y="654490"/>
            <a:ext cx="5089362" cy="1063099"/>
          </a:xfrm>
        </p:spPr>
        <p:txBody>
          <a:bodyPr anchor="t">
            <a:noAutofit/>
          </a:bodyPr>
          <a:lstStyle>
            <a:lvl1pPr>
              <a:defRPr sz="3200" b="1" baseline="0"/>
            </a:lvl1pPr>
          </a:lstStyle>
          <a:p>
            <a:r>
              <a:rPr lang="en-GB"/>
              <a:t>How to use portrait images</a:t>
            </a:r>
          </a:p>
        </p:txBody>
      </p:sp>
      <p:sp>
        <p:nvSpPr>
          <p:cNvPr id="12" name="Rectangle 11">
            <a:extLst>
              <a:ext uri="{FF2B5EF4-FFF2-40B4-BE49-F238E27FC236}">
                <a16:creationId xmlns:a16="http://schemas.microsoft.com/office/drawing/2014/main" id="{F8F8C938-7EA8-4C94-B370-E7F0E32765CA}"/>
              </a:ext>
            </a:extLst>
          </p:cNvPr>
          <p:cNvSpPr/>
          <p:nvPr userDrawn="1"/>
        </p:nvSpPr>
        <p:spPr>
          <a:xfrm>
            <a:off x="646081" y="367972"/>
            <a:ext cx="5446744"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8" name="Rectangle 17">
            <a:extLst>
              <a:ext uri="{FF2B5EF4-FFF2-40B4-BE49-F238E27FC236}">
                <a16:creationId xmlns:a16="http://schemas.microsoft.com/office/drawing/2014/main" id="{8BB2F24F-E659-4371-AD27-52911BBF9017}"/>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CB10046A-ED2C-4BC0-AFC9-3969FF5FA3EA}"/>
              </a:ext>
            </a:extLst>
          </p:cNvPr>
          <p:cNvSpPr txBox="1"/>
          <p:nvPr userDrawn="1"/>
        </p:nvSpPr>
        <p:spPr>
          <a:xfrm>
            <a:off x="1184558" y="6604564"/>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9" name="Picture Placeholder 5">
            <a:extLst>
              <a:ext uri="{FF2B5EF4-FFF2-40B4-BE49-F238E27FC236}">
                <a16:creationId xmlns:a16="http://schemas.microsoft.com/office/drawing/2014/main" id="{81199951-D257-40AB-A93E-E1D9FE5263B0}"/>
              </a:ext>
            </a:extLst>
          </p:cNvPr>
          <p:cNvSpPr>
            <a:spLocks noGrp="1"/>
          </p:cNvSpPr>
          <p:nvPr>
            <p:ph type="pic" sz="quarter" idx="17"/>
          </p:nvPr>
        </p:nvSpPr>
        <p:spPr>
          <a:xfrm>
            <a:off x="6092825" y="234745"/>
            <a:ext cx="476600" cy="129776"/>
          </a:xfr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a:p>
        </p:txBody>
      </p:sp>
      <p:sp>
        <p:nvSpPr>
          <p:cNvPr id="20" name="Picture Placeholder 5">
            <a:extLst>
              <a:ext uri="{FF2B5EF4-FFF2-40B4-BE49-F238E27FC236}">
                <a16:creationId xmlns:a16="http://schemas.microsoft.com/office/drawing/2014/main" id="{ECAE7016-1433-41A9-BFBE-83BA04758F06}"/>
              </a:ext>
            </a:extLst>
          </p:cNvPr>
          <p:cNvSpPr>
            <a:spLocks noGrp="1"/>
          </p:cNvSpPr>
          <p:nvPr>
            <p:ph type="pic" sz="quarter" idx="19" hasCustomPrompt="1"/>
          </p:nvPr>
        </p:nvSpPr>
        <p:spPr>
          <a:xfrm>
            <a:off x="6560879" y="-10614"/>
            <a:ext cx="574859" cy="233362"/>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a:t> </a:t>
            </a:r>
          </a:p>
        </p:txBody>
      </p:sp>
      <p:sp>
        <p:nvSpPr>
          <p:cNvPr id="11" name="Picture Placeholder 5">
            <a:extLst>
              <a:ext uri="{FF2B5EF4-FFF2-40B4-BE49-F238E27FC236}">
                <a16:creationId xmlns:a16="http://schemas.microsoft.com/office/drawing/2014/main" id="{8C582F8E-B321-4A69-880C-3E3E3F4C66EC}"/>
              </a:ext>
            </a:extLst>
          </p:cNvPr>
          <p:cNvSpPr>
            <a:spLocks noGrp="1"/>
          </p:cNvSpPr>
          <p:nvPr>
            <p:ph type="pic" sz="quarter" idx="20" hasCustomPrompt="1"/>
          </p:nvPr>
        </p:nvSpPr>
        <p:spPr>
          <a:xfrm>
            <a:off x="6090964" y="-6263"/>
            <a:ext cx="469916" cy="233362"/>
          </a:xfr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a:t> </a:t>
            </a:r>
          </a:p>
        </p:txBody>
      </p:sp>
    </p:spTree>
    <p:extLst>
      <p:ext uri="{BB962C8B-B14F-4D97-AF65-F5344CB8AC3E}">
        <p14:creationId xmlns:p14="http://schemas.microsoft.com/office/powerpoint/2010/main" val="1088279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page no bullets - black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A01917-888D-4230-9C11-CB97322CB33A}"/>
              </a:ext>
            </a:extLst>
          </p:cNvPr>
          <p:cNvSpPr>
            <a:spLocks noGrp="1"/>
          </p:cNvSpPr>
          <p:nvPr>
            <p:ph type="pic" sz="quarter" idx="13"/>
          </p:nvPr>
        </p:nvSpPr>
        <p:spPr>
          <a:xfrm>
            <a:off x="6092825" y="0"/>
            <a:ext cx="6099175" cy="6858000"/>
          </a:xfrm>
        </p:spPr>
        <p:txBody>
          <a:bodyPr/>
          <a:lstStyle>
            <a:lvl1pPr marL="0" indent="0">
              <a:buNone/>
              <a:defRPr/>
            </a:lvl1pPr>
          </a:lstStyle>
          <a:p>
            <a:endParaRPr lang="en-GB"/>
          </a:p>
        </p:txBody>
      </p:sp>
      <p:sp>
        <p:nvSpPr>
          <p:cNvPr id="10" name="Picture Placeholder 9">
            <a:extLst>
              <a:ext uri="{FF2B5EF4-FFF2-40B4-BE49-F238E27FC236}">
                <a16:creationId xmlns:a16="http://schemas.microsoft.com/office/drawing/2014/main" id="{4D679589-E71F-44B4-AA07-914908B40ADD}"/>
              </a:ext>
            </a:extLst>
          </p:cNvPr>
          <p:cNvSpPr>
            <a:spLocks noGrp="1"/>
          </p:cNvSpPr>
          <p:nvPr>
            <p:ph type="pic" sz="quarter" idx="16"/>
          </p:nvPr>
        </p:nvSpPr>
        <p:spPr>
          <a:xfrm>
            <a:off x="9715839" y="6121088"/>
            <a:ext cx="2055813" cy="414338"/>
          </a:xfrm>
          <a:blipFill dpi="0" rotWithShape="1">
            <a:blip r:embed="rId2"/>
            <a:srcRect/>
            <a:stretch>
              <a:fillRect/>
            </a:stretch>
          </a:blipFill>
        </p:spPr>
        <p:txBody>
          <a:bodyPr/>
          <a:lstStyle>
            <a:lvl1pPr marL="0" indent="0">
              <a:buNone/>
              <a:defRPr>
                <a:noFill/>
              </a:defRPr>
            </a:lvl1pPr>
          </a:lstStyle>
          <a:p>
            <a:endParaRPr lang="en-GB"/>
          </a:p>
        </p:txBody>
      </p:sp>
      <p:sp>
        <p:nvSpPr>
          <p:cNvPr id="9" name="Title 1">
            <a:extLst>
              <a:ext uri="{FF2B5EF4-FFF2-40B4-BE49-F238E27FC236}">
                <a16:creationId xmlns:a16="http://schemas.microsoft.com/office/drawing/2014/main" id="{6703322B-66E5-4661-86EE-756EF942CE5A}"/>
              </a:ext>
            </a:extLst>
          </p:cNvPr>
          <p:cNvSpPr>
            <a:spLocks noGrp="1"/>
          </p:cNvSpPr>
          <p:nvPr>
            <p:ph type="title" hasCustomPrompt="1"/>
          </p:nvPr>
        </p:nvSpPr>
        <p:spPr>
          <a:xfrm>
            <a:off x="609764" y="654490"/>
            <a:ext cx="5089362" cy="976602"/>
          </a:xfrm>
        </p:spPr>
        <p:txBody>
          <a:bodyPr anchor="t">
            <a:noAutofit/>
          </a:bodyPr>
          <a:lstStyle>
            <a:lvl1pPr>
              <a:defRPr sz="3200" b="1" baseline="0"/>
            </a:lvl1pPr>
          </a:lstStyle>
          <a:p>
            <a:r>
              <a:rPr lang="en-GB"/>
              <a:t>How to use portrait images</a:t>
            </a:r>
          </a:p>
        </p:txBody>
      </p:sp>
      <p:sp>
        <p:nvSpPr>
          <p:cNvPr id="12" name="Rectangle 11">
            <a:extLst>
              <a:ext uri="{FF2B5EF4-FFF2-40B4-BE49-F238E27FC236}">
                <a16:creationId xmlns:a16="http://schemas.microsoft.com/office/drawing/2014/main" id="{15A1CB55-ED56-4961-BA3A-26EA5F10F5CD}"/>
              </a:ext>
            </a:extLst>
          </p:cNvPr>
          <p:cNvSpPr/>
          <p:nvPr userDrawn="1"/>
        </p:nvSpPr>
        <p:spPr>
          <a:xfrm>
            <a:off x="646081" y="367972"/>
            <a:ext cx="5446744"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a:extLst>
              <a:ext uri="{FF2B5EF4-FFF2-40B4-BE49-F238E27FC236}">
                <a16:creationId xmlns:a16="http://schemas.microsoft.com/office/drawing/2014/main" id="{7E8DA812-756E-4F39-B58E-FA88707A75D6}"/>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802C8D4-5309-453C-9F03-B20E3BADC61A}"/>
              </a:ext>
            </a:extLst>
          </p:cNvPr>
          <p:cNvSpPr txBox="1"/>
          <p:nvPr userDrawn="1"/>
        </p:nvSpPr>
        <p:spPr>
          <a:xfrm>
            <a:off x="1184558" y="6604564"/>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1" name="Picture Placeholder 5">
            <a:extLst>
              <a:ext uri="{FF2B5EF4-FFF2-40B4-BE49-F238E27FC236}">
                <a16:creationId xmlns:a16="http://schemas.microsoft.com/office/drawing/2014/main" id="{A6BAA34F-F455-4C02-BF66-531C2FA35655}"/>
              </a:ext>
            </a:extLst>
          </p:cNvPr>
          <p:cNvSpPr>
            <a:spLocks noGrp="1"/>
          </p:cNvSpPr>
          <p:nvPr>
            <p:ph type="pic" sz="quarter" idx="17"/>
          </p:nvPr>
        </p:nvSpPr>
        <p:spPr>
          <a:xfrm>
            <a:off x="6095116" y="492702"/>
            <a:ext cx="643790" cy="129776"/>
          </a:xfr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a:p>
        </p:txBody>
      </p:sp>
      <p:sp>
        <p:nvSpPr>
          <p:cNvPr id="14" name="Picture Placeholder 5">
            <a:extLst>
              <a:ext uri="{FF2B5EF4-FFF2-40B4-BE49-F238E27FC236}">
                <a16:creationId xmlns:a16="http://schemas.microsoft.com/office/drawing/2014/main" id="{60C30D8B-D572-469B-8C3B-02212976F85F}"/>
              </a:ext>
            </a:extLst>
          </p:cNvPr>
          <p:cNvSpPr>
            <a:spLocks noGrp="1"/>
          </p:cNvSpPr>
          <p:nvPr>
            <p:ph type="pic" sz="quarter" idx="19" hasCustomPrompt="1"/>
          </p:nvPr>
        </p:nvSpPr>
        <p:spPr>
          <a:xfrm>
            <a:off x="6738906" y="259340"/>
            <a:ext cx="863601" cy="233362"/>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a:t> </a:t>
            </a:r>
          </a:p>
        </p:txBody>
      </p:sp>
    </p:spTree>
    <p:extLst>
      <p:ext uri="{BB962C8B-B14F-4D97-AF65-F5344CB8AC3E}">
        <p14:creationId xmlns:p14="http://schemas.microsoft.com/office/powerpoint/2010/main" val="3743560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page no bullets - white log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2A01917-888D-4230-9C11-CB97322CB33A}"/>
              </a:ext>
            </a:extLst>
          </p:cNvPr>
          <p:cNvSpPr>
            <a:spLocks noGrp="1"/>
          </p:cNvSpPr>
          <p:nvPr>
            <p:ph type="pic" sz="quarter" idx="13"/>
          </p:nvPr>
        </p:nvSpPr>
        <p:spPr>
          <a:xfrm>
            <a:off x="6092825" y="0"/>
            <a:ext cx="6099175" cy="6858000"/>
          </a:xfrm>
        </p:spPr>
        <p:txBody>
          <a:bodyPr/>
          <a:lstStyle>
            <a:lvl1pPr marL="0" indent="0">
              <a:buNone/>
              <a:defRPr/>
            </a:lvl1pPr>
          </a:lstStyle>
          <a:p>
            <a:endParaRPr lang="en-GB"/>
          </a:p>
        </p:txBody>
      </p:sp>
      <p:sp>
        <p:nvSpPr>
          <p:cNvPr id="20" name="Picture Placeholder 5">
            <a:extLst>
              <a:ext uri="{FF2B5EF4-FFF2-40B4-BE49-F238E27FC236}">
                <a16:creationId xmlns:a16="http://schemas.microsoft.com/office/drawing/2014/main" id="{F6DA1523-8E7E-42AD-9A16-1B3B26D2E19C}"/>
              </a:ext>
            </a:extLst>
          </p:cNvPr>
          <p:cNvSpPr>
            <a:spLocks noGrp="1"/>
          </p:cNvSpPr>
          <p:nvPr>
            <p:ph type="pic" sz="quarter" idx="18"/>
          </p:nvPr>
        </p:nvSpPr>
        <p:spPr>
          <a:xfrm>
            <a:off x="9715500" y="6121400"/>
            <a:ext cx="2055813" cy="414338"/>
          </a:xfrm>
          <a:blipFill>
            <a:blip r:embed="rId2"/>
            <a:stretch>
              <a:fillRect/>
            </a:stretch>
          </a:blipFill>
        </p:spPr>
        <p:txBody>
          <a:bodyPr/>
          <a:lstStyle>
            <a:lvl1pPr marL="0" indent="0">
              <a:buNone/>
              <a:defRPr>
                <a:noFill/>
              </a:defRPr>
            </a:lvl1pPr>
          </a:lstStyle>
          <a:p>
            <a:endParaRPr lang="en-GB"/>
          </a:p>
        </p:txBody>
      </p:sp>
      <p:sp>
        <p:nvSpPr>
          <p:cNvPr id="9" name="Title 1">
            <a:extLst>
              <a:ext uri="{FF2B5EF4-FFF2-40B4-BE49-F238E27FC236}">
                <a16:creationId xmlns:a16="http://schemas.microsoft.com/office/drawing/2014/main" id="{2F718B28-66F5-4AC0-BF52-B609ECE07DC4}"/>
              </a:ext>
            </a:extLst>
          </p:cNvPr>
          <p:cNvSpPr>
            <a:spLocks noGrp="1"/>
          </p:cNvSpPr>
          <p:nvPr>
            <p:ph type="title" hasCustomPrompt="1"/>
          </p:nvPr>
        </p:nvSpPr>
        <p:spPr>
          <a:xfrm>
            <a:off x="609764" y="654490"/>
            <a:ext cx="5089362" cy="939532"/>
          </a:xfrm>
        </p:spPr>
        <p:txBody>
          <a:bodyPr anchor="t">
            <a:noAutofit/>
          </a:bodyPr>
          <a:lstStyle>
            <a:lvl1pPr>
              <a:defRPr sz="3200" b="1" baseline="0"/>
            </a:lvl1pPr>
          </a:lstStyle>
          <a:p>
            <a:r>
              <a:rPr lang="en-GB"/>
              <a:t>How to use portrait images</a:t>
            </a:r>
          </a:p>
        </p:txBody>
      </p:sp>
      <p:sp>
        <p:nvSpPr>
          <p:cNvPr id="10" name="Rectangle 9">
            <a:extLst>
              <a:ext uri="{FF2B5EF4-FFF2-40B4-BE49-F238E27FC236}">
                <a16:creationId xmlns:a16="http://schemas.microsoft.com/office/drawing/2014/main" id="{AC78E9AD-D5A9-4AF3-956F-D362343ACA23}"/>
              </a:ext>
            </a:extLst>
          </p:cNvPr>
          <p:cNvSpPr/>
          <p:nvPr userDrawn="1"/>
        </p:nvSpPr>
        <p:spPr>
          <a:xfrm>
            <a:off x="646081" y="367972"/>
            <a:ext cx="5446744"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Rectangle 15">
            <a:extLst>
              <a:ext uri="{FF2B5EF4-FFF2-40B4-BE49-F238E27FC236}">
                <a16:creationId xmlns:a16="http://schemas.microsoft.com/office/drawing/2014/main" id="{ABBB6E3F-9157-459C-B7F7-7C93D9935163}"/>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B00A1E0-7F2E-458B-AED5-0E3CF3EC8A18}"/>
              </a:ext>
            </a:extLst>
          </p:cNvPr>
          <p:cNvSpPr txBox="1"/>
          <p:nvPr userDrawn="1"/>
        </p:nvSpPr>
        <p:spPr>
          <a:xfrm>
            <a:off x="1184558" y="6604564"/>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1" name="Picture Placeholder 5">
            <a:extLst>
              <a:ext uri="{FF2B5EF4-FFF2-40B4-BE49-F238E27FC236}">
                <a16:creationId xmlns:a16="http://schemas.microsoft.com/office/drawing/2014/main" id="{D998201F-AD7A-42F3-A8AF-EADAD55C74CA}"/>
              </a:ext>
            </a:extLst>
          </p:cNvPr>
          <p:cNvSpPr>
            <a:spLocks noGrp="1"/>
          </p:cNvSpPr>
          <p:nvPr>
            <p:ph type="pic" sz="quarter" idx="17"/>
          </p:nvPr>
        </p:nvSpPr>
        <p:spPr>
          <a:xfrm>
            <a:off x="6095116" y="492702"/>
            <a:ext cx="643790" cy="129776"/>
          </a:xfr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a:p>
        </p:txBody>
      </p:sp>
      <p:sp>
        <p:nvSpPr>
          <p:cNvPr id="17" name="Picture Placeholder 5">
            <a:extLst>
              <a:ext uri="{FF2B5EF4-FFF2-40B4-BE49-F238E27FC236}">
                <a16:creationId xmlns:a16="http://schemas.microsoft.com/office/drawing/2014/main" id="{AF90630A-B89B-41DD-A3BC-F4D218A03A94}"/>
              </a:ext>
            </a:extLst>
          </p:cNvPr>
          <p:cNvSpPr>
            <a:spLocks noGrp="1"/>
          </p:cNvSpPr>
          <p:nvPr>
            <p:ph type="pic" sz="quarter" idx="19" hasCustomPrompt="1"/>
          </p:nvPr>
        </p:nvSpPr>
        <p:spPr>
          <a:xfrm>
            <a:off x="6738906" y="259340"/>
            <a:ext cx="863601" cy="233362"/>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r>
              <a:rPr lang="en-GB"/>
              <a:t> </a:t>
            </a:r>
          </a:p>
        </p:txBody>
      </p:sp>
    </p:spTree>
    <p:extLst>
      <p:ext uri="{BB962C8B-B14F-4D97-AF65-F5344CB8AC3E}">
        <p14:creationId xmlns:p14="http://schemas.microsoft.com/office/powerpoint/2010/main" val="265817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5" name="Title 1">
            <a:extLst>
              <a:ext uri="{FF2B5EF4-FFF2-40B4-BE49-F238E27FC236}">
                <a16:creationId xmlns:a16="http://schemas.microsoft.com/office/drawing/2014/main" id="{5A220461-C60F-4D05-84C6-BB7A9F21E0D2}"/>
              </a:ext>
            </a:extLst>
          </p:cNvPr>
          <p:cNvSpPr>
            <a:spLocks noGrp="1"/>
          </p:cNvSpPr>
          <p:nvPr>
            <p:ph type="title" hasCustomPrompt="1"/>
          </p:nvPr>
        </p:nvSpPr>
        <p:spPr>
          <a:xfrm>
            <a:off x="609764" y="654490"/>
            <a:ext cx="10533952" cy="867784"/>
          </a:xfrm>
        </p:spPr>
        <p:txBody>
          <a:bodyPr anchor="t">
            <a:noAutofit/>
          </a:bodyPr>
          <a:lstStyle>
            <a:lvl1pPr>
              <a:defRPr sz="3200" b="1" baseline="0"/>
            </a:lvl1pPr>
          </a:lstStyle>
          <a:p>
            <a:r>
              <a:rPr lang="en-US"/>
              <a:t>Slide title goes here</a:t>
            </a:r>
            <a:endParaRPr lang="en-GB"/>
          </a:p>
        </p:txBody>
      </p:sp>
      <p:sp>
        <p:nvSpPr>
          <p:cNvPr id="6" name="Rectangle 5">
            <a:extLst>
              <a:ext uri="{FF2B5EF4-FFF2-40B4-BE49-F238E27FC236}">
                <a16:creationId xmlns:a16="http://schemas.microsoft.com/office/drawing/2014/main" id="{390D466B-9379-478E-BE9D-8F89D91ABC21}"/>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Rectangle 6">
            <a:extLst>
              <a:ext uri="{FF2B5EF4-FFF2-40B4-BE49-F238E27FC236}">
                <a16:creationId xmlns:a16="http://schemas.microsoft.com/office/drawing/2014/main" id="{857A0870-7119-4832-9ACA-2C3826F2D416}"/>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39BBB8C9-1261-49CB-9EFD-A9EB12AEC9F4}"/>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1" name="Rectangle 10">
            <a:extLst>
              <a:ext uri="{FF2B5EF4-FFF2-40B4-BE49-F238E27FC236}">
                <a16:creationId xmlns:a16="http://schemas.microsoft.com/office/drawing/2014/main" id="{2C082C83-0AAB-4C1D-ABA6-78288D38A462}"/>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B20B21C-3E09-4523-AD15-145F28021941}"/>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05364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ideas_MBTI">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25" name="Text Placeholder 2">
            <a:extLst>
              <a:ext uri="{FF2B5EF4-FFF2-40B4-BE49-F238E27FC236}">
                <a16:creationId xmlns:a16="http://schemas.microsoft.com/office/drawing/2014/main" id="{6B4716EA-E230-4F8B-9709-7FDE38395D71}"/>
              </a:ext>
            </a:extLst>
          </p:cNvPr>
          <p:cNvSpPr>
            <a:spLocks noGrp="1"/>
          </p:cNvSpPr>
          <p:nvPr>
            <p:ph type="body" sz="quarter" idx="10" hasCustomPrompt="1"/>
          </p:nvPr>
        </p:nvSpPr>
        <p:spPr>
          <a:xfrm>
            <a:off x="609927" y="2533307"/>
            <a:ext cx="4891550" cy="2867025"/>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a:ln>
                <a:noFill/>
              </a:ln>
              <a:solidFill>
                <a:srgbClr val="54575B"/>
              </a:solidFill>
              <a:effectLst/>
              <a:uLnTx/>
              <a:uFillTx/>
              <a:latin typeface="+mn-lt"/>
              <a:ea typeface="+mn-ea"/>
              <a:cs typeface="+mn-cs"/>
            </a:endParaRPr>
          </a:p>
        </p:txBody>
      </p:sp>
      <p:sp>
        <p:nvSpPr>
          <p:cNvPr id="26" name="Text Placeholder 4">
            <a:extLst>
              <a:ext uri="{FF2B5EF4-FFF2-40B4-BE49-F238E27FC236}">
                <a16:creationId xmlns:a16="http://schemas.microsoft.com/office/drawing/2014/main" id="{5F07504C-98DB-41A0-9708-F700A7E6CAEB}"/>
              </a:ext>
            </a:extLst>
          </p:cNvPr>
          <p:cNvSpPr>
            <a:spLocks noGrp="1"/>
          </p:cNvSpPr>
          <p:nvPr>
            <p:ph type="body" sz="quarter" idx="11" hasCustomPrompt="1"/>
          </p:nvPr>
        </p:nvSpPr>
        <p:spPr>
          <a:xfrm>
            <a:off x="5882803" y="2533307"/>
            <a:ext cx="4891551" cy="2867024"/>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a:ln>
                <a:noFill/>
              </a:ln>
              <a:solidFill>
                <a:srgbClr val="54575B"/>
              </a:solidFill>
              <a:effectLst/>
              <a:uLnTx/>
              <a:uFillTx/>
              <a:latin typeface="+mn-lt"/>
              <a:ea typeface="+mn-ea"/>
              <a:cs typeface="+mn-cs"/>
            </a:endParaRPr>
          </a:p>
        </p:txBody>
      </p:sp>
      <p:sp>
        <p:nvSpPr>
          <p:cNvPr id="27" name="Text Placeholder 6">
            <a:extLst>
              <a:ext uri="{FF2B5EF4-FFF2-40B4-BE49-F238E27FC236}">
                <a16:creationId xmlns:a16="http://schemas.microsoft.com/office/drawing/2014/main" id="{C9A2ADDE-4101-47C3-85FD-35C7709EEF93}"/>
              </a:ext>
            </a:extLst>
          </p:cNvPr>
          <p:cNvSpPr>
            <a:spLocks noGrp="1"/>
          </p:cNvSpPr>
          <p:nvPr>
            <p:ph type="body" sz="quarter" idx="12" hasCustomPrompt="1"/>
          </p:nvPr>
        </p:nvSpPr>
        <p:spPr>
          <a:xfrm>
            <a:off x="609763" y="2072932"/>
            <a:ext cx="4891714" cy="374650"/>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a:ln>
                  <a:noFill/>
                </a:ln>
                <a:solidFill>
                  <a:srgbClr val="19AABA"/>
                </a:solidFill>
                <a:effectLst/>
                <a:uLnTx/>
                <a:uFillTx/>
                <a:latin typeface="+mn-lt"/>
                <a:ea typeface="+mn-ea"/>
                <a:cs typeface="+mn-cs"/>
              </a:rPr>
              <a:t>Idea one</a:t>
            </a:r>
          </a:p>
          <a:p>
            <a:pPr lvl="0"/>
            <a:endParaRPr lang="en-GB"/>
          </a:p>
        </p:txBody>
      </p:sp>
      <p:sp>
        <p:nvSpPr>
          <p:cNvPr id="28" name="Text Placeholder 8">
            <a:extLst>
              <a:ext uri="{FF2B5EF4-FFF2-40B4-BE49-F238E27FC236}">
                <a16:creationId xmlns:a16="http://schemas.microsoft.com/office/drawing/2014/main" id="{A365DEC8-4CBD-422F-92E2-109E86FE5DA9}"/>
              </a:ext>
            </a:extLst>
          </p:cNvPr>
          <p:cNvSpPr>
            <a:spLocks noGrp="1"/>
          </p:cNvSpPr>
          <p:nvPr>
            <p:ph type="body" sz="quarter" idx="13" hasCustomPrompt="1"/>
          </p:nvPr>
        </p:nvSpPr>
        <p:spPr>
          <a:xfrm>
            <a:off x="5882803" y="2072932"/>
            <a:ext cx="4891551" cy="374650"/>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a:ln>
                  <a:noFill/>
                </a:ln>
                <a:solidFill>
                  <a:srgbClr val="552062"/>
                </a:solidFill>
                <a:effectLst/>
                <a:uLnTx/>
                <a:uFillTx/>
                <a:latin typeface="+mn-lt"/>
                <a:ea typeface="+mn-ea"/>
                <a:cs typeface="+mn-cs"/>
              </a:rPr>
              <a:t>Idea two</a:t>
            </a:r>
          </a:p>
        </p:txBody>
      </p:sp>
      <p:sp>
        <p:nvSpPr>
          <p:cNvPr id="9" name="Title 1">
            <a:extLst>
              <a:ext uri="{FF2B5EF4-FFF2-40B4-BE49-F238E27FC236}">
                <a16:creationId xmlns:a16="http://schemas.microsoft.com/office/drawing/2014/main" id="{9E2F32E0-453A-4DDA-8863-178664F1FF29}"/>
              </a:ext>
            </a:extLst>
          </p:cNvPr>
          <p:cNvSpPr>
            <a:spLocks noGrp="1"/>
          </p:cNvSpPr>
          <p:nvPr>
            <p:ph type="title" hasCustomPrompt="1"/>
          </p:nvPr>
        </p:nvSpPr>
        <p:spPr>
          <a:xfrm>
            <a:off x="609763" y="654490"/>
            <a:ext cx="10180157" cy="867784"/>
          </a:xfrm>
        </p:spPr>
        <p:txBody>
          <a:bodyPr anchor="t">
            <a:noAutofit/>
          </a:bodyPr>
          <a:lstStyle>
            <a:lvl1pPr>
              <a:defRPr sz="3200" b="1" baseline="0"/>
            </a:lvl1pPr>
          </a:lstStyle>
          <a:p>
            <a:r>
              <a:rPr lang="en-US"/>
              <a:t>Compare two ideas</a:t>
            </a:r>
            <a:endParaRPr lang="en-GB"/>
          </a:p>
        </p:txBody>
      </p:sp>
      <p:sp>
        <p:nvSpPr>
          <p:cNvPr id="10" name="Rectangle 9">
            <a:extLst>
              <a:ext uri="{FF2B5EF4-FFF2-40B4-BE49-F238E27FC236}">
                <a16:creationId xmlns:a16="http://schemas.microsoft.com/office/drawing/2014/main" id="{56D8C554-5044-45F9-BFF2-2007A592B94E}"/>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a:extLst>
              <a:ext uri="{FF2B5EF4-FFF2-40B4-BE49-F238E27FC236}">
                <a16:creationId xmlns:a16="http://schemas.microsoft.com/office/drawing/2014/main" id="{8E51C165-4533-49DC-A9FA-D7690A664BFE}"/>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FF4C1B4-5CB7-4641-90B4-423D85B1CF66}"/>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5" name="Rectangle 14">
            <a:extLst>
              <a:ext uri="{FF2B5EF4-FFF2-40B4-BE49-F238E27FC236}">
                <a16:creationId xmlns:a16="http://schemas.microsoft.com/office/drawing/2014/main" id="{58605873-5667-48B9-927C-7E31F905B9BB}"/>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395703C-5FAD-467A-9F85-F1CD77C6B4F6}"/>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57141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s slide_MBTI">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3" name="Text Placeholder 2">
            <a:extLst>
              <a:ext uri="{FF2B5EF4-FFF2-40B4-BE49-F238E27FC236}">
                <a16:creationId xmlns:a16="http://schemas.microsoft.com/office/drawing/2014/main" id="{28145FBB-C0A4-4497-9856-6625BBDD78EE}"/>
              </a:ext>
            </a:extLst>
          </p:cNvPr>
          <p:cNvSpPr>
            <a:spLocks noGrp="1"/>
          </p:cNvSpPr>
          <p:nvPr>
            <p:ph type="body" sz="quarter" idx="10" hasCustomPrompt="1"/>
          </p:nvPr>
        </p:nvSpPr>
        <p:spPr>
          <a:xfrm>
            <a:off x="609763" y="2072932"/>
            <a:ext cx="10180157" cy="2068513"/>
          </a:xfrm>
        </p:spPr>
        <p:txBody>
          <a:bodyPr>
            <a:noAutofit/>
          </a:bodyPr>
          <a:lstStyle>
            <a:lvl1pPr>
              <a:spcBef>
                <a:spcPts val="2000"/>
              </a:spcBef>
              <a:defRPr sz="2000"/>
            </a:lvl1pPr>
            <a:lvl2pPr>
              <a:spcBef>
                <a:spcPts val="1200"/>
              </a:spcBef>
              <a:buClr>
                <a:srgbClr val="A4D8E0"/>
              </a:buClr>
              <a:defRPr sz="2000"/>
            </a:lvl2pPr>
          </a:lstStyle>
          <a:p>
            <a:pPr lvl="0"/>
            <a:r>
              <a:rPr lang="en-US"/>
              <a:t>Your audience will read the text or listen – they can’t do both!</a:t>
            </a:r>
          </a:p>
          <a:p>
            <a:pPr lvl="1"/>
            <a:r>
              <a:rPr lang="en-US"/>
              <a:t>Second level</a:t>
            </a:r>
          </a:p>
        </p:txBody>
      </p:sp>
      <p:sp>
        <p:nvSpPr>
          <p:cNvPr id="6" name="Title 1">
            <a:extLst>
              <a:ext uri="{FF2B5EF4-FFF2-40B4-BE49-F238E27FC236}">
                <a16:creationId xmlns:a16="http://schemas.microsoft.com/office/drawing/2014/main" id="{4577F3B4-E509-413F-A685-8008C4F1AB4D}"/>
              </a:ext>
            </a:extLst>
          </p:cNvPr>
          <p:cNvSpPr>
            <a:spLocks noGrp="1"/>
          </p:cNvSpPr>
          <p:nvPr>
            <p:ph type="title" hasCustomPrompt="1"/>
          </p:nvPr>
        </p:nvSpPr>
        <p:spPr>
          <a:xfrm>
            <a:off x="609763" y="654489"/>
            <a:ext cx="10180157" cy="902461"/>
          </a:xfrm>
        </p:spPr>
        <p:txBody>
          <a:bodyPr anchor="t">
            <a:noAutofit/>
          </a:bodyPr>
          <a:lstStyle>
            <a:lvl1pPr>
              <a:defRPr sz="3200" b="1" baseline="0"/>
            </a:lvl1pPr>
          </a:lstStyle>
          <a:p>
            <a:r>
              <a:rPr lang="en-GB"/>
              <a:t>A few bullet points to help focus ideas</a:t>
            </a:r>
          </a:p>
        </p:txBody>
      </p:sp>
      <p:sp>
        <p:nvSpPr>
          <p:cNvPr id="7" name="Rectangle 6">
            <a:extLst>
              <a:ext uri="{FF2B5EF4-FFF2-40B4-BE49-F238E27FC236}">
                <a16:creationId xmlns:a16="http://schemas.microsoft.com/office/drawing/2014/main" id="{80A16858-3104-4BF8-BAE2-3B2E2F490317}"/>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9E32408C-1424-411B-8ED3-2ABBBD0318DA}"/>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1191AA3-7167-4668-A787-84C2ED7D888B}"/>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2" name="Rectangle 11">
            <a:extLst>
              <a:ext uri="{FF2B5EF4-FFF2-40B4-BE49-F238E27FC236}">
                <a16:creationId xmlns:a16="http://schemas.microsoft.com/office/drawing/2014/main" id="{7655ED4B-3D2B-4487-A46E-0F6A8B9563BE}"/>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2D71750-8009-4263-915F-799905E2E34B}"/>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0884749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genda_MBTI">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6" name="Title 1">
            <a:extLst>
              <a:ext uri="{FF2B5EF4-FFF2-40B4-BE49-F238E27FC236}">
                <a16:creationId xmlns:a16="http://schemas.microsoft.com/office/drawing/2014/main" id="{4577F3B4-E509-413F-A685-8008C4F1AB4D}"/>
              </a:ext>
            </a:extLst>
          </p:cNvPr>
          <p:cNvSpPr>
            <a:spLocks noGrp="1"/>
          </p:cNvSpPr>
          <p:nvPr>
            <p:ph type="title" hasCustomPrompt="1"/>
          </p:nvPr>
        </p:nvSpPr>
        <p:spPr>
          <a:xfrm>
            <a:off x="609763" y="654489"/>
            <a:ext cx="10210637" cy="902461"/>
          </a:xfrm>
        </p:spPr>
        <p:txBody>
          <a:bodyPr anchor="t">
            <a:noAutofit/>
          </a:bodyPr>
          <a:lstStyle>
            <a:lvl1pPr>
              <a:defRPr sz="3200" b="1" baseline="0"/>
            </a:lvl1pPr>
          </a:lstStyle>
          <a:p>
            <a:r>
              <a:rPr lang="en-US"/>
              <a:t>Agenda</a:t>
            </a:r>
            <a:endParaRPr lang="en-GB"/>
          </a:p>
        </p:txBody>
      </p:sp>
      <p:sp>
        <p:nvSpPr>
          <p:cNvPr id="7" name="Rectangle 6">
            <a:extLst>
              <a:ext uri="{FF2B5EF4-FFF2-40B4-BE49-F238E27FC236}">
                <a16:creationId xmlns:a16="http://schemas.microsoft.com/office/drawing/2014/main" id="{80A16858-3104-4BF8-BAE2-3B2E2F490317}"/>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9E32408C-1424-411B-8ED3-2ABBBD0318DA}"/>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26E1F1F4-8E60-4C53-96BB-CE65B6D76FD2}"/>
              </a:ext>
            </a:extLst>
          </p:cNvPr>
          <p:cNvSpPr>
            <a:spLocks noGrp="1"/>
          </p:cNvSpPr>
          <p:nvPr>
            <p:ph type="body" sz="quarter" idx="10" hasCustomPrompt="1"/>
          </p:nvPr>
        </p:nvSpPr>
        <p:spPr>
          <a:xfrm>
            <a:off x="609763" y="2072932"/>
            <a:ext cx="10210637" cy="3586463"/>
          </a:xfrm>
        </p:spPr>
        <p:txBody>
          <a:bodyPr>
            <a:noAutofit/>
          </a:bodyPr>
          <a:lstStyle>
            <a:lvl1pPr marL="457200" indent="-457200">
              <a:spcBef>
                <a:spcPts val="2000"/>
              </a:spcBef>
              <a:buSzPct val="100000"/>
              <a:buFont typeface="+mj-lt"/>
              <a:buAutoNum type="arabicPeriod"/>
              <a:defRPr sz="2000">
                <a:latin typeface="+mj-lt"/>
              </a:defRPr>
            </a:lvl1pPr>
            <a:lvl2pPr marL="914400" indent="-457200">
              <a:spcBef>
                <a:spcPts val="1200"/>
              </a:spcBef>
              <a:buClr>
                <a:srgbClr val="A4D8E0"/>
              </a:buClr>
              <a:buSzPct val="100000"/>
              <a:buFont typeface="+mj-lt"/>
              <a:buAutoNum type="alphaLcPeriod"/>
              <a:defRPr sz="2000">
                <a:latin typeface="+mj-lt"/>
              </a:defRPr>
            </a:lvl2pPr>
          </a:lstStyle>
          <a:p>
            <a:pPr lvl="0"/>
            <a:r>
              <a:rPr lang="en-US"/>
              <a:t>Agenda item 1</a:t>
            </a:r>
          </a:p>
        </p:txBody>
      </p:sp>
      <p:sp>
        <p:nvSpPr>
          <p:cNvPr id="9" name="TextBox 8">
            <a:extLst>
              <a:ext uri="{FF2B5EF4-FFF2-40B4-BE49-F238E27FC236}">
                <a16:creationId xmlns:a16="http://schemas.microsoft.com/office/drawing/2014/main" id="{8E53515F-A204-497B-91CA-C7569BD5E9F2}"/>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7" name="Rectangle 16">
            <a:extLst>
              <a:ext uri="{FF2B5EF4-FFF2-40B4-BE49-F238E27FC236}">
                <a16:creationId xmlns:a16="http://schemas.microsoft.com/office/drawing/2014/main" id="{144EADD3-F1D2-4192-A0B2-1F1032F863ED}"/>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DFCC04D-8536-4D16-B20C-84E8EB71B41B}"/>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137024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6" name="Title 1">
            <a:extLst>
              <a:ext uri="{FF2B5EF4-FFF2-40B4-BE49-F238E27FC236}">
                <a16:creationId xmlns:a16="http://schemas.microsoft.com/office/drawing/2014/main" id="{4577F3B4-E509-413F-A685-8008C4F1AB4D}"/>
              </a:ext>
            </a:extLst>
          </p:cNvPr>
          <p:cNvSpPr>
            <a:spLocks noGrp="1"/>
          </p:cNvSpPr>
          <p:nvPr>
            <p:ph type="title" hasCustomPrompt="1"/>
          </p:nvPr>
        </p:nvSpPr>
        <p:spPr>
          <a:xfrm>
            <a:off x="609763" y="654489"/>
            <a:ext cx="10335603" cy="902461"/>
          </a:xfrm>
        </p:spPr>
        <p:txBody>
          <a:bodyPr anchor="t">
            <a:noAutofit/>
          </a:bodyPr>
          <a:lstStyle>
            <a:lvl1pPr>
              <a:defRPr sz="3200" b="1" baseline="0"/>
            </a:lvl1pPr>
          </a:lstStyle>
          <a:p>
            <a:r>
              <a:rPr lang="en-US"/>
              <a:t>Agenda</a:t>
            </a:r>
            <a:endParaRPr lang="en-GB"/>
          </a:p>
        </p:txBody>
      </p:sp>
      <p:sp>
        <p:nvSpPr>
          <p:cNvPr id="7" name="Rectangle 6">
            <a:extLst>
              <a:ext uri="{FF2B5EF4-FFF2-40B4-BE49-F238E27FC236}">
                <a16:creationId xmlns:a16="http://schemas.microsoft.com/office/drawing/2014/main" id="{80A16858-3104-4BF8-BAE2-3B2E2F490317}"/>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9E32408C-1424-411B-8ED3-2ABBBD0318DA}"/>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26E1F1F4-8E60-4C53-96BB-CE65B6D76FD2}"/>
              </a:ext>
            </a:extLst>
          </p:cNvPr>
          <p:cNvSpPr>
            <a:spLocks noGrp="1"/>
          </p:cNvSpPr>
          <p:nvPr>
            <p:ph type="body" sz="quarter" idx="10" hasCustomPrompt="1"/>
          </p:nvPr>
        </p:nvSpPr>
        <p:spPr>
          <a:xfrm>
            <a:off x="609763" y="2072932"/>
            <a:ext cx="10335603" cy="3586463"/>
          </a:xfrm>
        </p:spPr>
        <p:txBody>
          <a:bodyPr>
            <a:noAutofit/>
          </a:bodyPr>
          <a:lstStyle>
            <a:lvl1pPr marL="457200" indent="-457200">
              <a:spcBef>
                <a:spcPts val="2000"/>
              </a:spcBef>
              <a:buSzPct val="100000"/>
              <a:buFont typeface="+mj-lt"/>
              <a:buAutoNum type="arabicPeriod"/>
              <a:defRPr sz="2000">
                <a:latin typeface="+mj-lt"/>
              </a:defRPr>
            </a:lvl1pPr>
            <a:lvl2pPr marL="914400" indent="-457200">
              <a:spcBef>
                <a:spcPts val="1200"/>
              </a:spcBef>
              <a:buClr>
                <a:srgbClr val="A4D8E0"/>
              </a:buClr>
              <a:buSzPct val="100000"/>
              <a:buFont typeface="+mj-lt"/>
              <a:buAutoNum type="alphaLcPeriod"/>
              <a:defRPr sz="2000">
                <a:latin typeface="+mj-lt"/>
              </a:defRPr>
            </a:lvl2pPr>
          </a:lstStyle>
          <a:p>
            <a:pPr lvl="0"/>
            <a:r>
              <a:rPr lang="en-US"/>
              <a:t>Agenda item 1</a:t>
            </a:r>
          </a:p>
        </p:txBody>
      </p:sp>
      <p:sp>
        <p:nvSpPr>
          <p:cNvPr id="9" name="TextBox 8">
            <a:extLst>
              <a:ext uri="{FF2B5EF4-FFF2-40B4-BE49-F238E27FC236}">
                <a16:creationId xmlns:a16="http://schemas.microsoft.com/office/drawing/2014/main" id="{8E53515F-A204-497B-91CA-C7569BD5E9F2}"/>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7" name="Rectangle 16">
            <a:extLst>
              <a:ext uri="{FF2B5EF4-FFF2-40B4-BE49-F238E27FC236}">
                <a16:creationId xmlns:a16="http://schemas.microsoft.com/office/drawing/2014/main" id="{144EADD3-F1D2-4192-A0B2-1F1032F863ED}"/>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DFCC04D-8536-4D16-B20C-84E8EB71B41B}"/>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5659186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DCB28-9B0D-9BAC-F32D-0378CED4E1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E5D20-300F-CABB-A1FC-ADBA00791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5574D3-3D44-261A-C3B1-1DDBC478CCC1}"/>
              </a:ext>
            </a:extLst>
          </p:cNvPr>
          <p:cNvSpPr>
            <a:spLocks noGrp="1"/>
          </p:cNvSpPr>
          <p:nvPr>
            <p:ph type="dt" sz="half" idx="10"/>
          </p:nvPr>
        </p:nvSpPr>
        <p:spPr/>
        <p:txBody>
          <a:bodyPr/>
          <a:lstStyle/>
          <a:p>
            <a:fld id="{B2D3E3F1-5039-4953-AF03-0C56863C922A}" type="datetimeFigureOut">
              <a:rPr lang="en-GB" smtClean="0"/>
              <a:t>23/01/2025</a:t>
            </a:fld>
            <a:endParaRPr lang="en-GB"/>
          </a:p>
        </p:txBody>
      </p:sp>
      <p:sp>
        <p:nvSpPr>
          <p:cNvPr id="5" name="Footer Placeholder 4">
            <a:extLst>
              <a:ext uri="{FF2B5EF4-FFF2-40B4-BE49-F238E27FC236}">
                <a16:creationId xmlns:a16="http://schemas.microsoft.com/office/drawing/2014/main" id="{E816DA14-3777-D2C2-3F26-BA47CA7D7C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88438-2882-2ADF-035C-9E1EB60AF8D2}"/>
              </a:ext>
            </a:extLst>
          </p:cNvPr>
          <p:cNvSpPr>
            <a:spLocks noGrp="1"/>
          </p:cNvSpPr>
          <p:nvPr>
            <p:ph type="sldNum" sz="quarter" idx="12"/>
          </p:nvPr>
        </p:nvSpPr>
        <p:spPr/>
        <p:txBody>
          <a:bodyPr/>
          <a:lstStyle/>
          <a:p>
            <a:fld id="{73F19A2F-1F2C-4B52-B0F6-C98318498019}" type="slidenum">
              <a:rPr lang="en-GB" smtClean="0"/>
              <a:t>‹#›</a:t>
            </a:fld>
            <a:endParaRPr lang="en-GB"/>
          </a:p>
        </p:txBody>
      </p:sp>
    </p:spTree>
    <p:extLst>
      <p:ext uri="{BB962C8B-B14F-4D97-AF65-F5344CB8AC3E}">
        <p14:creationId xmlns:p14="http://schemas.microsoft.com/office/powerpoint/2010/main" val="100118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3" name="Text Placeholder 2">
            <a:extLst>
              <a:ext uri="{FF2B5EF4-FFF2-40B4-BE49-F238E27FC236}">
                <a16:creationId xmlns:a16="http://schemas.microsoft.com/office/drawing/2014/main" id="{28145FBB-C0A4-4497-9856-6625BBDD78EE}"/>
              </a:ext>
            </a:extLst>
          </p:cNvPr>
          <p:cNvSpPr>
            <a:spLocks noGrp="1"/>
          </p:cNvSpPr>
          <p:nvPr>
            <p:ph type="body" sz="quarter" idx="10" hasCustomPrompt="1"/>
          </p:nvPr>
        </p:nvSpPr>
        <p:spPr>
          <a:xfrm>
            <a:off x="609763" y="2072932"/>
            <a:ext cx="10335603" cy="2068513"/>
          </a:xfrm>
        </p:spPr>
        <p:txBody>
          <a:bodyPr>
            <a:noAutofit/>
          </a:bodyPr>
          <a:lstStyle>
            <a:lvl1pPr>
              <a:spcBef>
                <a:spcPts val="2000"/>
              </a:spcBef>
              <a:defRPr sz="2000"/>
            </a:lvl1pPr>
            <a:lvl2pPr>
              <a:spcBef>
                <a:spcPts val="1200"/>
              </a:spcBef>
              <a:buClr>
                <a:srgbClr val="A4D8E0"/>
              </a:buClr>
              <a:defRPr sz="2000"/>
            </a:lvl2pPr>
          </a:lstStyle>
          <a:p>
            <a:pPr lvl="0"/>
            <a:r>
              <a:rPr lang="en-US"/>
              <a:t>Your audience will read the text or listen – they can’t do both!</a:t>
            </a:r>
          </a:p>
          <a:p>
            <a:pPr lvl="1"/>
            <a:r>
              <a:rPr lang="en-US"/>
              <a:t>Second level</a:t>
            </a:r>
          </a:p>
        </p:txBody>
      </p:sp>
      <p:sp>
        <p:nvSpPr>
          <p:cNvPr id="6" name="Title 1">
            <a:extLst>
              <a:ext uri="{FF2B5EF4-FFF2-40B4-BE49-F238E27FC236}">
                <a16:creationId xmlns:a16="http://schemas.microsoft.com/office/drawing/2014/main" id="{4577F3B4-E509-413F-A685-8008C4F1AB4D}"/>
              </a:ext>
            </a:extLst>
          </p:cNvPr>
          <p:cNvSpPr>
            <a:spLocks noGrp="1"/>
          </p:cNvSpPr>
          <p:nvPr>
            <p:ph type="title" hasCustomPrompt="1"/>
          </p:nvPr>
        </p:nvSpPr>
        <p:spPr>
          <a:xfrm>
            <a:off x="609763" y="654489"/>
            <a:ext cx="10335603" cy="902461"/>
          </a:xfrm>
        </p:spPr>
        <p:txBody>
          <a:bodyPr anchor="t">
            <a:noAutofit/>
          </a:bodyPr>
          <a:lstStyle>
            <a:lvl1pPr>
              <a:defRPr sz="3200" b="1" baseline="0"/>
            </a:lvl1pPr>
          </a:lstStyle>
          <a:p>
            <a:r>
              <a:rPr lang="en-GB"/>
              <a:t>A few bullet points to help focus ideas</a:t>
            </a:r>
          </a:p>
        </p:txBody>
      </p:sp>
      <p:sp>
        <p:nvSpPr>
          <p:cNvPr id="7" name="Rectangle 6">
            <a:extLst>
              <a:ext uri="{FF2B5EF4-FFF2-40B4-BE49-F238E27FC236}">
                <a16:creationId xmlns:a16="http://schemas.microsoft.com/office/drawing/2014/main" id="{80A16858-3104-4BF8-BAE2-3B2E2F490317}"/>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7">
            <a:extLst>
              <a:ext uri="{FF2B5EF4-FFF2-40B4-BE49-F238E27FC236}">
                <a16:creationId xmlns:a16="http://schemas.microsoft.com/office/drawing/2014/main" id="{9E32408C-1424-411B-8ED3-2ABBBD0318DA}"/>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1191AA3-7167-4668-A787-84C2ED7D888B}"/>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2" name="Rectangle 11">
            <a:extLst>
              <a:ext uri="{FF2B5EF4-FFF2-40B4-BE49-F238E27FC236}">
                <a16:creationId xmlns:a16="http://schemas.microsoft.com/office/drawing/2014/main" id="{7655ED4B-3D2B-4487-A46E-0F6A8B9563BE}"/>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2D71750-8009-4263-915F-799905E2E34B}"/>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6235984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4252836"/>
            <a:ext cx="2509870" cy="336256"/>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667686" y="1928963"/>
            <a:ext cx="7464013" cy="1786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654199" y="1583401"/>
            <a:ext cx="1366675" cy="3455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solidFill>
            </a:endParaRPr>
          </a:p>
        </p:txBody>
      </p:sp>
      <p:sp>
        <p:nvSpPr>
          <p:cNvPr id="10" name="Rectangle 9"/>
          <p:cNvSpPr/>
          <p:nvPr userDrawn="1"/>
        </p:nvSpPr>
        <p:spPr>
          <a:xfrm>
            <a:off x="9020874" y="1928963"/>
            <a:ext cx="3009833" cy="345562"/>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7409794" y="4252774"/>
            <a:ext cx="3551975" cy="525456"/>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8" name="Rectangle 17"/>
          <p:cNvSpPr/>
          <p:nvPr userDrawn="1"/>
        </p:nvSpPr>
        <p:spPr>
          <a:xfrm>
            <a:off x="9668477" y="4252774"/>
            <a:ext cx="1293292" cy="525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9668477" y="4252774"/>
            <a:ext cx="1293292" cy="525456"/>
          </a:xfrm>
          <a:prstGeom prst="rect">
            <a:avLst/>
          </a:prstGeom>
          <a:solidFill>
            <a:schemeClr val="bg2">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0" name="Title 1"/>
          <p:cNvSpPr>
            <a:spLocks noGrp="1"/>
          </p:cNvSpPr>
          <p:nvPr userDrawn="1">
            <p:ph type="ctrTitle" hasCustomPrompt="1"/>
          </p:nvPr>
        </p:nvSpPr>
        <p:spPr>
          <a:xfrm>
            <a:off x="775663" y="2350270"/>
            <a:ext cx="7157545" cy="956951"/>
          </a:xfrm>
        </p:spPr>
        <p:txBody>
          <a:bodyPr anchor="t">
            <a:noAutofit/>
          </a:bodyPr>
          <a:lstStyle>
            <a:lvl1pPr algn="l">
              <a:defRPr sz="3600" b="1">
                <a:solidFill>
                  <a:schemeClr val="tx1"/>
                </a:solidFill>
              </a:defRPr>
            </a:lvl1pPr>
          </a:lstStyle>
          <a:p>
            <a:r>
              <a:rPr lang="en-US"/>
              <a:t>1. Section title goes here</a:t>
            </a:r>
            <a:endParaRPr lang="en-GB"/>
          </a:p>
        </p:txBody>
      </p:sp>
      <p:sp>
        <p:nvSpPr>
          <p:cNvPr id="21" name="Subtitle 2"/>
          <p:cNvSpPr>
            <a:spLocks noGrp="1"/>
          </p:cNvSpPr>
          <p:nvPr userDrawn="1">
            <p:ph type="subTitle" idx="1" hasCustomPrompt="1"/>
          </p:nvPr>
        </p:nvSpPr>
        <p:spPr>
          <a:xfrm>
            <a:off x="775663" y="3449793"/>
            <a:ext cx="5713423" cy="449114"/>
          </a:xfrm>
        </p:spPr>
        <p:txBody>
          <a:bodyPr>
            <a:noAutofit/>
          </a:bodyPr>
          <a:lstStyle>
            <a:lvl1pPr marL="0" indent="0" algn="l">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goes here</a:t>
            </a:r>
            <a:endParaRPr lang="en-GB"/>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22" name="Rectangle 21">
            <a:extLst>
              <a:ext uri="{FF2B5EF4-FFF2-40B4-BE49-F238E27FC236}">
                <a16:creationId xmlns:a16="http://schemas.microsoft.com/office/drawing/2014/main" id="{2900F386-C11E-4B6F-993C-2B9C69996137}"/>
              </a:ext>
            </a:extLst>
          </p:cNvPr>
          <p:cNvSpPr/>
          <p:nvPr userDrawn="1"/>
        </p:nvSpPr>
        <p:spPr>
          <a:xfrm>
            <a:off x="667686" y="4074090"/>
            <a:ext cx="6742108" cy="1786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936266DC-9A66-4BCA-AD4D-971A51E6807C}"/>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5" name="Rectangle 14">
            <a:extLst>
              <a:ext uri="{FF2B5EF4-FFF2-40B4-BE49-F238E27FC236}">
                <a16:creationId xmlns:a16="http://schemas.microsoft.com/office/drawing/2014/main" id="{F99E4953-5182-47A5-B772-B4E781DB96C7}"/>
              </a:ext>
            </a:extLst>
          </p:cNvPr>
          <p:cNvSpPr/>
          <p:nvPr userDrawn="1"/>
        </p:nvSpPr>
        <p:spPr>
          <a:xfrm>
            <a:off x="6786976" y="4769374"/>
            <a:ext cx="635175" cy="1751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765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Rectangle 6"/>
          <p:cNvSpPr/>
          <p:nvPr userDrawn="1"/>
        </p:nvSpPr>
        <p:spPr>
          <a:xfrm>
            <a:off x="-608" y="1290977"/>
            <a:ext cx="814996" cy="335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399088" y="4998403"/>
            <a:ext cx="2187585" cy="369888"/>
          </a:xfrm>
          <a:prstGeom prst="rect">
            <a:avLst/>
          </a:prstGeom>
          <a:gradFill flip="none" rotWithShape="1">
            <a:gsLst>
              <a:gs pos="0">
                <a:srgbClr val="4D712C"/>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814995" y="1615006"/>
            <a:ext cx="9217767" cy="1786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9653" y="4832742"/>
            <a:ext cx="4569803" cy="172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55136" y="2015050"/>
            <a:ext cx="753531" cy="753531"/>
          </a:xfrm>
          <a:prstGeom prst="rect">
            <a:avLst/>
          </a:prstGeom>
        </p:spPr>
      </p:pic>
      <p:pic>
        <p:nvPicPr>
          <p:cNvPr id="20" name="Picture 19"/>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429629" y="3108631"/>
            <a:ext cx="1575687" cy="1575687"/>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5" name="Text Placeholder 4">
            <a:extLst>
              <a:ext uri="{FF2B5EF4-FFF2-40B4-BE49-F238E27FC236}">
                <a16:creationId xmlns:a16="http://schemas.microsoft.com/office/drawing/2014/main" id="{FF1BD119-ACDD-4ADD-86EA-16CD6B0E1331}"/>
              </a:ext>
            </a:extLst>
          </p:cNvPr>
          <p:cNvSpPr>
            <a:spLocks noGrp="1"/>
          </p:cNvSpPr>
          <p:nvPr>
            <p:ph type="body" sz="quarter" idx="11" hasCustomPrompt="1"/>
          </p:nvPr>
        </p:nvSpPr>
        <p:spPr>
          <a:xfrm>
            <a:off x="829653" y="3015134"/>
            <a:ext cx="6391275" cy="534852"/>
          </a:xfrm>
        </p:spPr>
        <p:txBody>
          <a:bodyPr>
            <a:noAutofit/>
          </a:bodyPr>
          <a:lstStyle>
            <a:lvl1pPr marL="0" indent="0">
              <a:buNone/>
              <a:defRPr sz="3600"/>
            </a:lvl1pPr>
          </a:lstStyle>
          <a:p>
            <a:pPr lvl="0"/>
            <a:r>
              <a:rPr lang="en-GB"/>
              <a:t>moments to resonate.</a:t>
            </a:r>
          </a:p>
        </p:txBody>
      </p:sp>
      <p:sp>
        <p:nvSpPr>
          <p:cNvPr id="18" name="Text Placeholder 17">
            <a:extLst>
              <a:ext uri="{FF2B5EF4-FFF2-40B4-BE49-F238E27FC236}">
                <a16:creationId xmlns:a16="http://schemas.microsoft.com/office/drawing/2014/main" id="{8916AC27-7501-491C-B88F-D3B45C636609}"/>
              </a:ext>
            </a:extLst>
          </p:cNvPr>
          <p:cNvSpPr>
            <a:spLocks noGrp="1"/>
          </p:cNvSpPr>
          <p:nvPr>
            <p:ph type="body" sz="quarter" idx="12" hasCustomPrompt="1"/>
          </p:nvPr>
        </p:nvSpPr>
        <p:spPr>
          <a:xfrm>
            <a:off x="814388" y="4099353"/>
            <a:ext cx="5281612" cy="369888"/>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4575B"/>
                </a:solidFill>
                <a:effectLst/>
                <a:uLnTx/>
                <a:uFillTx/>
                <a:latin typeface="+mn-lt"/>
                <a:ea typeface="+mn-ea"/>
                <a:cs typeface="+mn-cs"/>
              </a:rPr>
              <a:t>The source of your quote goes here.</a:t>
            </a:r>
            <a:endParaRPr kumimoji="0" lang="en-GB" sz="1800" b="0" i="0" u="none" strike="noStrike" kern="1200" cap="none" spc="0" normalizeH="0" baseline="0" noProof="0">
              <a:ln>
                <a:noFill/>
              </a:ln>
              <a:solidFill>
                <a:srgbClr val="54575B"/>
              </a:solidFill>
              <a:effectLst/>
              <a:uLnTx/>
              <a:uFillTx/>
              <a:latin typeface="+mn-lt"/>
              <a:ea typeface="+mn-ea"/>
              <a:cs typeface="+mn-cs"/>
            </a:endParaRPr>
          </a:p>
        </p:txBody>
      </p:sp>
      <p:sp>
        <p:nvSpPr>
          <p:cNvPr id="16" name="Text Placeholder 15">
            <a:extLst>
              <a:ext uri="{FF2B5EF4-FFF2-40B4-BE49-F238E27FC236}">
                <a16:creationId xmlns:a16="http://schemas.microsoft.com/office/drawing/2014/main" id="{73ACD670-C500-4A2F-8CA9-4DF8CA03407D}"/>
              </a:ext>
            </a:extLst>
          </p:cNvPr>
          <p:cNvSpPr>
            <a:spLocks noGrp="1"/>
          </p:cNvSpPr>
          <p:nvPr>
            <p:ph type="body" sz="quarter" idx="13" hasCustomPrompt="1"/>
          </p:nvPr>
        </p:nvSpPr>
        <p:spPr>
          <a:xfrm>
            <a:off x="1804988" y="2014538"/>
            <a:ext cx="7188200" cy="931862"/>
          </a:xfrm>
        </p:spPr>
        <p:txBody>
          <a:bodyPr>
            <a:normAutofit/>
          </a:bodyPr>
          <a:lstStyle>
            <a:lvl1pPr marL="0" indent="0">
              <a:buNone/>
              <a:defRPr sz="3600"/>
            </a:lvl1pPr>
          </a:lstStyle>
          <a:p>
            <a:pPr lvl="0"/>
            <a:r>
              <a:rPr lang="en-US"/>
              <a:t>If you have a great quote, give it some space. It may take a few</a:t>
            </a:r>
          </a:p>
        </p:txBody>
      </p:sp>
      <p:sp>
        <p:nvSpPr>
          <p:cNvPr id="24" name="TextBox 23">
            <a:extLst>
              <a:ext uri="{FF2B5EF4-FFF2-40B4-BE49-F238E27FC236}">
                <a16:creationId xmlns:a16="http://schemas.microsoft.com/office/drawing/2014/main" id="{A87D6308-EE6B-405F-9908-75B2908B5CB2}"/>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Tree>
    <p:extLst>
      <p:ext uri="{BB962C8B-B14F-4D97-AF65-F5344CB8AC3E}">
        <p14:creationId xmlns:p14="http://schemas.microsoft.com/office/powerpoint/2010/main" val="3926257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dea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25" name="Text Placeholder 2">
            <a:extLst>
              <a:ext uri="{FF2B5EF4-FFF2-40B4-BE49-F238E27FC236}">
                <a16:creationId xmlns:a16="http://schemas.microsoft.com/office/drawing/2014/main" id="{6B4716EA-E230-4F8B-9709-7FDE38395D71}"/>
              </a:ext>
            </a:extLst>
          </p:cNvPr>
          <p:cNvSpPr>
            <a:spLocks noGrp="1"/>
          </p:cNvSpPr>
          <p:nvPr>
            <p:ph type="body" sz="quarter" idx="10" hasCustomPrompt="1"/>
          </p:nvPr>
        </p:nvSpPr>
        <p:spPr>
          <a:xfrm>
            <a:off x="609926" y="2533307"/>
            <a:ext cx="5054599" cy="2867025"/>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a:ln>
                <a:noFill/>
              </a:ln>
              <a:solidFill>
                <a:srgbClr val="54575B"/>
              </a:solidFill>
              <a:effectLst/>
              <a:uLnTx/>
              <a:uFillTx/>
              <a:latin typeface="+mn-lt"/>
              <a:ea typeface="+mn-ea"/>
              <a:cs typeface="+mn-cs"/>
            </a:endParaRPr>
          </a:p>
        </p:txBody>
      </p:sp>
      <p:sp>
        <p:nvSpPr>
          <p:cNvPr id="26" name="Text Placeholder 4">
            <a:extLst>
              <a:ext uri="{FF2B5EF4-FFF2-40B4-BE49-F238E27FC236}">
                <a16:creationId xmlns:a16="http://schemas.microsoft.com/office/drawing/2014/main" id="{5F07504C-98DB-41A0-9708-F700A7E6CAEB}"/>
              </a:ext>
            </a:extLst>
          </p:cNvPr>
          <p:cNvSpPr>
            <a:spLocks noGrp="1"/>
          </p:cNvSpPr>
          <p:nvPr>
            <p:ph type="body" sz="quarter" idx="11" hasCustomPrompt="1"/>
          </p:nvPr>
        </p:nvSpPr>
        <p:spPr>
          <a:xfrm>
            <a:off x="6096163" y="2533307"/>
            <a:ext cx="5054599" cy="2867024"/>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a:ln>
                <a:noFill/>
              </a:ln>
              <a:solidFill>
                <a:srgbClr val="54575B"/>
              </a:solidFill>
              <a:effectLst/>
              <a:uLnTx/>
              <a:uFillTx/>
              <a:latin typeface="+mn-lt"/>
              <a:ea typeface="+mn-ea"/>
              <a:cs typeface="+mn-cs"/>
            </a:endParaRPr>
          </a:p>
        </p:txBody>
      </p:sp>
      <p:sp>
        <p:nvSpPr>
          <p:cNvPr id="27" name="Text Placeholder 6">
            <a:extLst>
              <a:ext uri="{FF2B5EF4-FFF2-40B4-BE49-F238E27FC236}">
                <a16:creationId xmlns:a16="http://schemas.microsoft.com/office/drawing/2014/main" id="{C9A2ADDE-4101-47C3-85FD-35C7709EEF93}"/>
              </a:ext>
            </a:extLst>
          </p:cNvPr>
          <p:cNvSpPr>
            <a:spLocks noGrp="1"/>
          </p:cNvSpPr>
          <p:nvPr>
            <p:ph type="body" sz="quarter" idx="12" hasCustomPrompt="1"/>
          </p:nvPr>
        </p:nvSpPr>
        <p:spPr>
          <a:xfrm>
            <a:off x="609763" y="2072932"/>
            <a:ext cx="5054598" cy="374650"/>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a:ln>
                  <a:noFill/>
                </a:ln>
                <a:solidFill>
                  <a:srgbClr val="19AABA"/>
                </a:solidFill>
                <a:effectLst/>
                <a:uLnTx/>
                <a:uFillTx/>
                <a:latin typeface="+mn-lt"/>
                <a:ea typeface="+mn-ea"/>
                <a:cs typeface="+mn-cs"/>
              </a:rPr>
              <a:t>Idea one</a:t>
            </a:r>
          </a:p>
          <a:p>
            <a:pPr lvl="0"/>
            <a:endParaRPr lang="en-GB"/>
          </a:p>
        </p:txBody>
      </p:sp>
      <p:sp>
        <p:nvSpPr>
          <p:cNvPr id="28" name="Text Placeholder 8">
            <a:extLst>
              <a:ext uri="{FF2B5EF4-FFF2-40B4-BE49-F238E27FC236}">
                <a16:creationId xmlns:a16="http://schemas.microsoft.com/office/drawing/2014/main" id="{A365DEC8-4CBD-422F-92E2-109E86FE5DA9}"/>
              </a:ext>
            </a:extLst>
          </p:cNvPr>
          <p:cNvSpPr>
            <a:spLocks noGrp="1"/>
          </p:cNvSpPr>
          <p:nvPr>
            <p:ph type="body" sz="quarter" idx="13" hasCustomPrompt="1"/>
          </p:nvPr>
        </p:nvSpPr>
        <p:spPr>
          <a:xfrm>
            <a:off x="6096163" y="2072932"/>
            <a:ext cx="5054600" cy="374650"/>
          </a:xfrm>
        </p:spPr>
        <p:txBody>
          <a:bodyPr>
            <a:noAutofit/>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a:ln>
                  <a:noFill/>
                </a:ln>
                <a:solidFill>
                  <a:srgbClr val="552062"/>
                </a:solidFill>
                <a:effectLst/>
                <a:uLnTx/>
                <a:uFillTx/>
                <a:latin typeface="+mn-lt"/>
                <a:ea typeface="+mn-ea"/>
                <a:cs typeface="+mn-cs"/>
              </a:rPr>
              <a:t>Idea two</a:t>
            </a:r>
          </a:p>
        </p:txBody>
      </p:sp>
      <p:sp>
        <p:nvSpPr>
          <p:cNvPr id="9" name="Title 1">
            <a:extLst>
              <a:ext uri="{FF2B5EF4-FFF2-40B4-BE49-F238E27FC236}">
                <a16:creationId xmlns:a16="http://schemas.microsoft.com/office/drawing/2014/main" id="{9E2F32E0-453A-4DDA-8863-178664F1FF29}"/>
              </a:ext>
            </a:extLst>
          </p:cNvPr>
          <p:cNvSpPr>
            <a:spLocks noGrp="1"/>
          </p:cNvSpPr>
          <p:nvPr>
            <p:ph type="title" hasCustomPrompt="1"/>
          </p:nvPr>
        </p:nvSpPr>
        <p:spPr>
          <a:xfrm>
            <a:off x="609763" y="654490"/>
            <a:ext cx="10540999" cy="867784"/>
          </a:xfrm>
        </p:spPr>
        <p:txBody>
          <a:bodyPr anchor="t">
            <a:noAutofit/>
          </a:bodyPr>
          <a:lstStyle>
            <a:lvl1pPr>
              <a:defRPr sz="3200" b="1" baseline="0"/>
            </a:lvl1pPr>
          </a:lstStyle>
          <a:p>
            <a:r>
              <a:rPr lang="en-US"/>
              <a:t>Compare two ideas</a:t>
            </a:r>
            <a:endParaRPr lang="en-GB"/>
          </a:p>
        </p:txBody>
      </p:sp>
      <p:sp>
        <p:nvSpPr>
          <p:cNvPr id="10" name="Rectangle 9">
            <a:extLst>
              <a:ext uri="{FF2B5EF4-FFF2-40B4-BE49-F238E27FC236}">
                <a16:creationId xmlns:a16="http://schemas.microsoft.com/office/drawing/2014/main" id="{56D8C554-5044-45F9-BFF2-2007A592B94E}"/>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a:extLst>
              <a:ext uri="{FF2B5EF4-FFF2-40B4-BE49-F238E27FC236}">
                <a16:creationId xmlns:a16="http://schemas.microsoft.com/office/drawing/2014/main" id="{8E51C165-4533-49DC-A9FA-D7690A664BFE}"/>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FF4C1B4-5CB7-4641-90B4-423D85B1CF66}"/>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5" name="Rectangle 14">
            <a:extLst>
              <a:ext uri="{FF2B5EF4-FFF2-40B4-BE49-F238E27FC236}">
                <a16:creationId xmlns:a16="http://schemas.microsoft.com/office/drawing/2014/main" id="{58605873-5667-48B9-927C-7E31F905B9BB}"/>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395703C-5FAD-467A-9F85-F1CD77C6B4F6}"/>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30401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dea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19" name="Text Placeholder 2">
            <a:extLst>
              <a:ext uri="{FF2B5EF4-FFF2-40B4-BE49-F238E27FC236}">
                <a16:creationId xmlns:a16="http://schemas.microsoft.com/office/drawing/2014/main" id="{C2AF6C42-E549-4A17-A757-376FA5B9D914}"/>
              </a:ext>
            </a:extLst>
          </p:cNvPr>
          <p:cNvSpPr>
            <a:spLocks noGrp="1"/>
          </p:cNvSpPr>
          <p:nvPr>
            <p:ph type="body" sz="quarter" idx="10" hasCustomPrompt="1"/>
          </p:nvPr>
        </p:nvSpPr>
        <p:spPr>
          <a:xfrm>
            <a:off x="609926" y="2520951"/>
            <a:ext cx="3314537" cy="278130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a:ln>
                <a:noFill/>
              </a:ln>
              <a:solidFill>
                <a:srgbClr val="54575B"/>
              </a:solidFill>
              <a:effectLst/>
              <a:uLnTx/>
              <a:uFillTx/>
              <a:latin typeface="+mn-lt"/>
              <a:ea typeface="+mn-ea"/>
              <a:cs typeface="+mn-cs"/>
            </a:endParaRPr>
          </a:p>
        </p:txBody>
      </p:sp>
      <p:sp>
        <p:nvSpPr>
          <p:cNvPr id="20" name="Text Placeholder 4">
            <a:extLst>
              <a:ext uri="{FF2B5EF4-FFF2-40B4-BE49-F238E27FC236}">
                <a16:creationId xmlns:a16="http://schemas.microsoft.com/office/drawing/2014/main" id="{312AB811-B3C3-49CF-999E-607AC405C114}"/>
              </a:ext>
            </a:extLst>
          </p:cNvPr>
          <p:cNvSpPr>
            <a:spLocks noGrp="1"/>
          </p:cNvSpPr>
          <p:nvPr>
            <p:ph type="body" sz="quarter" idx="11" hasCustomPrompt="1"/>
          </p:nvPr>
        </p:nvSpPr>
        <p:spPr>
          <a:xfrm>
            <a:off x="4219738" y="2520950"/>
            <a:ext cx="3314537" cy="278130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a:ln>
                <a:noFill/>
              </a:ln>
              <a:solidFill>
                <a:srgbClr val="54575B"/>
              </a:solidFill>
              <a:effectLst/>
              <a:uLnTx/>
              <a:uFillTx/>
              <a:latin typeface="+mn-lt"/>
              <a:ea typeface="+mn-ea"/>
              <a:cs typeface="+mn-cs"/>
            </a:endParaRPr>
          </a:p>
        </p:txBody>
      </p:sp>
      <p:sp>
        <p:nvSpPr>
          <p:cNvPr id="21" name="Text Placeholder 6">
            <a:extLst>
              <a:ext uri="{FF2B5EF4-FFF2-40B4-BE49-F238E27FC236}">
                <a16:creationId xmlns:a16="http://schemas.microsoft.com/office/drawing/2014/main" id="{F64311B2-03A7-4B65-97BF-2EC8DB8F9C6A}"/>
              </a:ext>
            </a:extLst>
          </p:cNvPr>
          <p:cNvSpPr>
            <a:spLocks noGrp="1"/>
          </p:cNvSpPr>
          <p:nvPr>
            <p:ph type="body" sz="quarter" idx="12" hasCustomPrompt="1"/>
          </p:nvPr>
        </p:nvSpPr>
        <p:spPr>
          <a:xfrm>
            <a:off x="609763" y="2060575"/>
            <a:ext cx="3314537" cy="37465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sz="2000">
                <a:latin typeface="+mj-l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a:ln>
                  <a:noFill/>
                </a:ln>
                <a:solidFill>
                  <a:srgbClr val="19AABA"/>
                </a:solidFill>
                <a:effectLst/>
                <a:uLnTx/>
                <a:uFillTx/>
                <a:latin typeface="+mn-lt"/>
                <a:ea typeface="+mn-ea"/>
                <a:cs typeface="+mn-cs"/>
              </a:rPr>
              <a:t>Idea one</a:t>
            </a:r>
          </a:p>
          <a:p>
            <a:pPr lvl="0"/>
            <a:endParaRPr lang="en-GB"/>
          </a:p>
        </p:txBody>
      </p:sp>
      <p:sp>
        <p:nvSpPr>
          <p:cNvPr id="22" name="Text Placeholder 8">
            <a:extLst>
              <a:ext uri="{FF2B5EF4-FFF2-40B4-BE49-F238E27FC236}">
                <a16:creationId xmlns:a16="http://schemas.microsoft.com/office/drawing/2014/main" id="{117E1FC7-E47E-4468-B2E4-013DC6E44D90}"/>
              </a:ext>
            </a:extLst>
          </p:cNvPr>
          <p:cNvSpPr>
            <a:spLocks noGrp="1"/>
          </p:cNvSpPr>
          <p:nvPr>
            <p:ph type="body" sz="quarter" idx="13" hasCustomPrompt="1"/>
          </p:nvPr>
        </p:nvSpPr>
        <p:spPr>
          <a:xfrm>
            <a:off x="4219738" y="2060575"/>
            <a:ext cx="3314537" cy="37465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a:latin typeface="+mj-l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a:ln>
                  <a:noFill/>
                </a:ln>
                <a:solidFill>
                  <a:srgbClr val="552062"/>
                </a:solidFill>
                <a:effectLst/>
                <a:uLnTx/>
                <a:uFillTx/>
                <a:latin typeface="+mn-lt"/>
                <a:ea typeface="+mn-ea"/>
                <a:cs typeface="+mn-cs"/>
              </a:rPr>
              <a:t>Idea two</a:t>
            </a:r>
          </a:p>
        </p:txBody>
      </p:sp>
      <p:sp>
        <p:nvSpPr>
          <p:cNvPr id="23" name="Text Placeholder 4">
            <a:extLst>
              <a:ext uri="{FF2B5EF4-FFF2-40B4-BE49-F238E27FC236}">
                <a16:creationId xmlns:a16="http://schemas.microsoft.com/office/drawing/2014/main" id="{012BEE52-5840-45BE-A616-B4B3D63D0636}"/>
              </a:ext>
            </a:extLst>
          </p:cNvPr>
          <p:cNvSpPr>
            <a:spLocks noGrp="1"/>
          </p:cNvSpPr>
          <p:nvPr>
            <p:ph type="body" sz="quarter" idx="14" hasCustomPrompt="1"/>
          </p:nvPr>
        </p:nvSpPr>
        <p:spPr>
          <a:xfrm>
            <a:off x="7836225" y="2520950"/>
            <a:ext cx="3314537" cy="278130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sz="2000"/>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Bullet points aren’t always best.</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You can compare two concepts with a short description.</a:t>
            </a:r>
            <a:endParaRPr kumimoji="0" lang="en-US" sz="1800" b="0" i="0" u="none" strike="noStrike" kern="1200" cap="none" spc="0" normalizeH="0" baseline="0" noProof="0">
              <a:ln>
                <a:noFill/>
              </a:ln>
              <a:solidFill>
                <a:srgbClr val="54575B"/>
              </a:solidFill>
              <a:effectLst/>
              <a:uLnTx/>
              <a:uFillTx/>
              <a:latin typeface="+mn-lt"/>
              <a:ea typeface="+mn-ea"/>
              <a:cs typeface="+mn-cs"/>
            </a:endParaRPr>
          </a:p>
        </p:txBody>
      </p:sp>
      <p:sp>
        <p:nvSpPr>
          <p:cNvPr id="24" name="Text Placeholder 8">
            <a:extLst>
              <a:ext uri="{FF2B5EF4-FFF2-40B4-BE49-F238E27FC236}">
                <a16:creationId xmlns:a16="http://schemas.microsoft.com/office/drawing/2014/main" id="{092F63C5-0BF7-4A8A-AA3E-CF1B96B30173}"/>
              </a:ext>
            </a:extLst>
          </p:cNvPr>
          <p:cNvSpPr>
            <a:spLocks noGrp="1"/>
          </p:cNvSpPr>
          <p:nvPr>
            <p:ph type="body" sz="quarter" idx="15" hasCustomPrompt="1"/>
          </p:nvPr>
        </p:nvSpPr>
        <p:spPr>
          <a:xfrm>
            <a:off x="7836225" y="2060575"/>
            <a:ext cx="3314537" cy="374650"/>
          </a:xfrm>
        </p:spPr>
        <p:txBody>
          <a:bodyPr>
            <a:noAutofit/>
          </a:bodyPr>
          <a:lstStyle>
            <a:lvl1pPr marL="0" marR="0" indent="0" algn="l" defTabSz="914400" rtl="0" eaLnBrk="1" fontAlgn="auto" latinLnBrk="0" hangingPunct="1">
              <a:lnSpc>
                <a:spcPct val="90000"/>
              </a:lnSpc>
              <a:spcBef>
                <a:spcPts val="2000"/>
              </a:spcBef>
              <a:spcAft>
                <a:spcPts val="0"/>
              </a:spcAft>
              <a:buClr>
                <a:srgbClr val="19AABA"/>
              </a:buClr>
              <a:buSzPct val="150000"/>
              <a:buFontTx/>
              <a:buNone/>
              <a:tabLst/>
              <a:defRPr>
                <a:solidFill>
                  <a:schemeClr val="accent3"/>
                </a:solidFill>
                <a:latin typeface="+mj-l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400" b="0" i="0" u="none" strike="noStrike" kern="1200" cap="none" spc="0" normalizeH="0" baseline="0" noProof="0">
                <a:ln>
                  <a:noFill/>
                </a:ln>
                <a:solidFill>
                  <a:srgbClr val="552062"/>
                </a:solidFill>
                <a:effectLst/>
                <a:uLnTx/>
                <a:uFillTx/>
                <a:latin typeface="+mn-lt"/>
                <a:ea typeface="+mn-ea"/>
                <a:cs typeface="+mn-cs"/>
              </a:rPr>
              <a:t>Idea three</a:t>
            </a:r>
          </a:p>
        </p:txBody>
      </p:sp>
      <p:sp>
        <p:nvSpPr>
          <p:cNvPr id="11" name="Title 1">
            <a:extLst>
              <a:ext uri="{FF2B5EF4-FFF2-40B4-BE49-F238E27FC236}">
                <a16:creationId xmlns:a16="http://schemas.microsoft.com/office/drawing/2014/main" id="{01B7F7AA-0CE8-4CB7-B95E-D2C69E7CE4E2}"/>
              </a:ext>
            </a:extLst>
          </p:cNvPr>
          <p:cNvSpPr>
            <a:spLocks noGrp="1"/>
          </p:cNvSpPr>
          <p:nvPr>
            <p:ph type="title" hasCustomPrompt="1"/>
          </p:nvPr>
        </p:nvSpPr>
        <p:spPr>
          <a:xfrm>
            <a:off x="609763" y="654490"/>
            <a:ext cx="10540999" cy="867784"/>
          </a:xfrm>
        </p:spPr>
        <p:txBody>
          <a:bodyPr anchor="t">
            <a:noAutofit/>
          </a:bodyPr>
          <a:lstStyle>
            <a:lvl1pPr>
              <a:defRPr sz="3200" b="1" baseline="0"/>
            </a:lvl1pPr>
          </a:lstStyle>
          <a:p>
            <a:r>
              <a:rPr lang="en-US"/>
              <a:t>Compare three ideas</a:t>
            </a:r>
            <a:endParaRPr lang="en-GB"/>
          </a:p>
        </p:txBody>
      </p:sp>
      <p:sp>
        <p:nvSpPr>
          <p:cNvPr id="12" name="Rectangle 11">
            <a:extLst>
              <a:ext uri="{FF2B5EF4-FFF2-40B4-BE49-F238E27FC236}">
                <a16:creationId xmlns:a16="http://schemas.microsoft.com/office/drawing/2014/main" id="{4B961008-8F81-4E92-9BAE-08CB0D26CE81}"/>
              </a:ext>
            </a:extLst>
          </p:cNvPr>
          <p:cNvSpPr/>
          <p:nvPr userDrawn="1"/>
        </p:nvSpPr>
        <p:spPr>
          <a:xfrm>
            <a:off x="646080" y="368327"/>
            <a:ext cx="7200000" cy="1247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0351C6B9-A80B-4CEC-8508-DDB3A468076B}"/>
              </a:ext>
            </a:extLst>
          </p:cNvPr>
          <p:cNvSpPr/>
          <p:nvPr userDrawn="1"/>
        </p:nvSpPr>
        <p:spPr>
          <a:xfrm>
            <a:off x="0" y="116045"/>
            <a:ext cx="646081" cy="253099"/>
          </a:xfrm>
          <a:prstGeom prst="rect">
            <a:avLst/>
          </a:prstGeom>
          <a:gradFill flip="none" rotWithShape="1">
            <a:gsLst>
              <a:gs pos="0">
                <a:schemeClr val="bg2"/>
              </a:gs>
              <a:gs pos="100000">
                <a:srgbClr val="244C5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89089E4C-CE55-47BD-B168-D892FC179E63}"/>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
        <p:nvSpPr>
          <p:cNvPr id="18" name="Rectangle 17">
            <a:extLst>
              <a:ext uri="{FF2B5EF4-FFF2-40B4-BE49-F238E27FC236}">
                <a16:creationId xmlns:a16="http://schemas.microsoft.com/office/drawing/2014/main" id="{96C692ED-6833-4FCC-B488-C05F0F7DF60E}"/>
              </a:ext>
            </a:extLst>
          </p:cNvPr>
          <p:cNvSpPr/>
          <p:nvPr userDrawn="1"/>
        </p:nvSpPr>
        <p:spPr>
          <a:xfrm>
            <a:off x="8489870" y="-5147"/>
            <a:ext cx="863601" cy="2530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359E03FD-9852-4288-A07C-09DAD601999E}"/>
              </a:ext>
            </a:extLst>
          </p:cNvPr>
          <p:cNvSpPr/>
          <p:nvPr userDrawn="1"/>
        </p:nvSpPr>
        <p:spPr>
          <a:xfrm>
            <a:off x="7846080" y="243597"/>
            <a:ext cx="643790" cy="124730"/>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12918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ept intro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10" name="Rectangle 9"/>
          <p:cNvSpPr/>
          <p:nvPr userDrawn="1"/>
        </p:nvSpPr>
        <p:spPr>
          <a:xfrm>
            <a:off x="1835209" y="5160873"/>
            <a:ext cx="814996" cy="2740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Rectangle 10"/>
          <p:cNvSpPr/>
          <p:nvPr userDrawn="1"/>
        </p:nvSpPr>
        <p:spPr>
          <a:xfrm>
            <a:off x="7118297" y="1555697"/>
            <a:ext cx="3470325" cy="519405"/>
          </a:xfrm>
          <a:prstGeom prst="rect">
            <a:avLst/>
          </a:prstGeom>
          <a:gradFill flip="none" rotWithShape="1">
            <a:gsLst>
              <a:gs pos="0">
                <a:srgbClr val="4D712C"/>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588622" y="2059042"/>
            <a:ext cx="1603378" cy="292376"/>
          </a:xfrm>
          <a:prstGeom prst="rect">
            <a:avLst/>
          </a:prstGeom>
          <a:gradFill>
            <a:gsLst>
              <a:gs pos="0">
                <a:schemeClr val="accent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6110245" y="5160873"/>
            <a:ext cx="2391354" cy="526273"/>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GB"/>
          </a:p>
        </p:txBody>
      </p:sp>
      <p:sp>
        <p:nvSpPr>
          <p:cNvPr id="17" name="Rectangle 16"/>
          <p:cNvSpPr/>
          <p:nvPr userDrawn="1"/>
        </p:nvSpPr>
        <p:spPr>
          <a:xfrm>
            <a:off x="7658099" y="5160873"/>
            <a:ext cx="934934" cy="526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Rectangle 17"/>
          <p:cNvSpPr/>
          <p:nvPr userDrawn="1"/>
        </p:nvSpPr>
        <p:spPr>
          <a:xfrm>
            <a:off x="7658100" y="5160873"/>
            <a:ext cx="843498" cy="526273"/>
          </a:xfrm>
          <a:prstGeom prst="rect">
            <a:avLst/>
          </a:prstGeom>
          <a:solidFill>
            <a:schemeClr val="tx2">
              <a:alpha val="70000"/>
            </a:schemeClr>
          </a:solidFill>
          <a:ln>
            <a:noFill/>
          </a:ln>
        </p:spPr>
        <p:style>
          <a:lnRef idx="0">
            <a:scrgbClr r="0" g="0" b="0"/>
          </a:lnRef>
          <a:fillRef idx="0">
            <a:scrgbClr r="0" g="0" b="0"/>
          </a:fillRef>
          <a:effectRef idx="0">
            <a:scrgbClr r="0" g="0" b="0"/>
          </a:effectRef>
          <a:fontRef idx="minor">
            <a:schemeClr val="lt1"/>
          </a:fontRef>
        </p:style>
        <p:txBody>
          <a:bodyPr rtlCol="0" anchor="ctr">
            <a:noAutofit/>
          </a:bodyPr>
          <a:lstStyle/>
          <a:p>
            <a:pPr algn="ctr"/>
            <a:endParaRPr lang="en-GB"/>
          </a:p>
        </p:txBody>
      </p:sp>
      <p:sp>
        <p:nvSpPr>
          <p:cNvPr id="30" name="Rectangle 29"/>
          <p:cNvSpPr/>
          <p:nvPr userDrawn="1"/>
        </p:nvSpPr>
        <p:spPr>
          <a:xfrm>
            <a:off x="8501598" y="4886828"/>
            <a:ext cx="1490289" cy="274045"/>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5" name="Text Placeholder 17">
            <a:extLst>
              <a:ext uri="{FF2B5EF4-FFF2-40B4-BE49-F238E27FC236}">
                <a16:creationId xmlns:a16="http://schemas.microsoft.com/office/drawing/2014/main" id="{78A23007-B32A-4E9D-9E43-AA826E06EB39}"/>
              </a:ext>
            </a:extLst>
          </p:cNvPr>
          <p:cNvSpPr>
            <a:spLocks noGrp="1"/>
          </p:cNvSpPr>
          <p:nvPr>
            <p:ph type="body" sz="quarter" idx="12" hasCustomPrompt="1"/>
          </p:nvPr>
        </p:nvSpPr>
        <p:spPr>
          <a:xfrm>
            <a:off x="2650205" y="4171629"/>
            <a:ext cx="5281612" cy="369888"/>
          </a:xfr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54575B"/>
                </a:solidFill>
                <a:effectLst/>
                <a:uLnTx/>
                <a:uFillTx/>
                <a:latin typeface="+mn-lt"/>
                <a:ea typeface="+mn-ea"/>
                <a:cs typeface="+mn-cs"/>
              </a:rPr>
              <a:t>People need time to think about it</a:t>
            </a:r>
            <a:endParaRPr kumimoji="0" lang="en-GB" sz="1800" b="0" i="0" u="none" strike="noStrike" kern="1200" cap="none" spc="0" normalizeH="0" baseline="0" noProof="0">
              <a:ln>
                <a:noFill/>
              </a:ln>
              <a:solidFill>
                <a:srgbClr val="54575B"/>
              </a:solidFill>
              <a:effectLst/>
              <a:uLnTx/>
              <a:uFillTx/>
              <a:latin typeface="+mn-lt"/>
              <a:ea typeface="+mn-ea"/>
              <a:cs typeface="+mn-cs"/>
            </a:endParaRPr>
          </a:p>
        </p:txBody>
      </p:sp>
      <p:sp>
        <p:nvSpPr>
          <p:cNvPr id="2" name="Title 1">
            <a:extLst>
              <a:ext uri="{FF2B5EF4-FFF2-40B4-BE49-F238E27FC236}">
                <a16:creationId xmlns:a16="http://schemas.microsoft.com/office/drawing/2014/main" id="{BC0C1C66-D975-4ABF-9DB7-E0E206DF83DD}"/>
              </a:ext>
            </a:extLst>
          </p:cNvPr>
          <p:cNvSpPr>
            <a:spLocks noGrp="1"/>
          </p:cNvSpPr>
          <p:nvPr>
            <p:ph type="title" hasCustomPrompt="1"/>
          </p:nvPr>
        </p:nvSpPr>
        <p:spPr>
          <a:xfrm>
            <a:off x="2650205" y="2555699"/>
            <a:ext cx="7052592" cy="1482901"/>
          </a:xfrm>
        </p:spPr>
        <p:txBody>
          <a:bodyPr>
            <a:noAutofit/>
          </a:bodyPr>
          <a:lstStyle>
            <a:lvl1pPr>
              <a:defRPr sz="3600">
                <a:latin typeface="+mn-lt"/>
              </a:defRPr>
            </a:lvl1pPr>
          </a:lstStyle>
          <a:p>
            <a:r>
              <a:rPr lang="en-US"/>
              <a:t>Give a big concept a big space</a:t>
            </a:r>
            <a:endParaRPr lang="en-GB"/>
          </a:p>
        </p:txBody>
      </p:sp>
      <p:sp>
        <p:nvSpPr>
          <p:cNvPr id="26" name="Rectangle 25">
            <a:extLst>
              <a:ext uri="{FF2B5EF4-FFF2-40B4-BE49-F238E27FC236}">
                <a16:creationId xmlns:a16="http://schemas.microsoft.com/office/drawing/2014/main" id="{ED0599AD-C51A-486A-B7D5-A4672A158BA1}"/>
              </a:ext>
            </a:extLst>
          </p:cNvPr>
          <p:cNvSpPr/>
          <p:nvPr userDrawn="1"/>
        </p:nvSpPr>
        <p:spPr>
          <a:xfrm>
            <a:off x="2622769" y="2077373"/>
            <a:ext cx="6009136" cy="27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7" name="Rectangle 26">
            <a:extLst>
              <a:ext uri="{FF2B5EF4-FFF2-40B4-BE49-F238E27FC236}">
                <a16:creationId xmlns:a16="http://schemas.microsoft.com/office/drawing/2014/main" id="{56CAAAAE-F294-44BA-9E83-1DA6DD8666F8}"/>
              </a:ext>
            </a:extLst>
          </p:cNvPr>
          <p:cNvSpPr/>
          <p:nvPr userDrawn="1"/>
        </p:nvSpPr>
        <p:spPr>
          <a:xfrm>
            <a:off x="2636487" y="4898721"/>
            <a:ext cx="4192938" cy="2740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4" name="Picture Placeholder 3">
            <a:extLst>
              <a:ext uri="{FF2B5EF4-FFF2-40B4-BE49-F238E27FC236}">
                <a16:creationId xmlns:a16="http://schemas.microsoft.com/office/drawing/2014/main" id="{B591AE43-A535-40EA-B871-DA3B4FA0AD03}"/>
              </a:ext>
            </a:extLst>
          </p:cNvPr>
          <p:cNvSpPr>
            <a:spLocks noGrp="1"/>
          </p:cNvSpPr>
          <p:nvPr>
            <p:ph type="pic" sz="quarter" idx="13"/>
          </p:nvPr>
        </p:nvSpPr>
        <p:spPr>
          <a:xfrm>
            <a:off x="681609" y="496316"/>
            <a:ext cx="1941160" cy="1319083"/>
          </a:xfrm>
        </p:spPr>
        <p:txBody>
          <a:bodyPr/>
          <a:lstStyle>
            <a:lvl1pPr marL="0" indent="0">
              <a:buNone/>
              <a:defRPr/>
            </a:lvl1pPr>
          </a:lstStyle>
          <a:p>
            <a:endParaRPr lang="en-GB"/>
          </a:p>
        </p:txBody>
      </p:sp>
      <p:sp>
        <p:nvSpPr>
          <p:cNvPr id="20" name="TextBox 19">
            <a:extLst>
              <a:ext uri="{FF2B5EF4-FFF2-40B4-BE49-F238E27FC236}">
                <a16:creationId xmlns:a16="http://schemas.microsoft.com/office/drawing/2014/main" id="{40B40E01-868C-41B1-B084-4CA53232F3A1}"/>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Tree>
    <p:extLst>
      <p:ext uri="{BB962C8B-B14F-4D97-AF65-F5344CB8AC3E}">
        <p14:creationId xmlns:p14="http://schemas.microsoft.com/office/powerpoint/2010/main" val="20382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4AB9542-DCBA-48C3-A81B-CAB3018B0621}"/>
              </a:ext>
            </a:extLst>
          </p:cNvPr>
          <p:cNvSpPr>
            <a:spLocks noGrp="1"/>
          </p:cNvSpPr>
          <p:nvPr>
            <p:ph type="pic" sz="quarter" idx="10"/>
          </p:nvPr>
        </p:nvSpPr>
        <p:spPr>
          <a:xfrm>
            <a:off x="0" y="1530350"/>
            <a:ext cx="6457950" cy="3772915"/>
          </a:xfrm>
        </p:spPr>
        <p:txBody>
          <a:bodyPr/>
          <a:lstStyle/>
          <a:p>
            <a:endParaRPr lang="en-GB"/>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02797" y="6114726"/>
            <a:ext cx="2100025" cy="424825"/>
          </a:xfrm>
          <a:prstGeom prst="rect">
            <a:avLst/>
          </a:prstGeom>
        </p:spPr>
      </p:pic>
      <p:sp>
        <p:nvSpPr>
          <p:cNvPr id="20" name="Rectangle 19"/>
          <p:cNvSpPr/>
          <p:nvPr userDrawn="1"/>
        </p:nvSpPr>
        <p:spPr>
          <a:xfrm>
            <a:off x="3460039" y="5326257"/>
            <a:ext cx="2482789" cy="249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1" y="5575772"/>
            <a:ext cx="3460039" cy="636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Picture Placeholder 3">
            <a:extLst>
              <a:ext uri="{FF2B5EF4-FFF2-40B4-BE49-F238E27FC236}">
                <a16:creationId xmlns:a16="http://schemas.microsoft.com/office/drawing/2014/main" id="{594BAFAB-21B5-459E-A5FB-1CB2AE9712BB}"/>
              </a:ext>
            </a:extLst>
          </p:cNvPr>
          <p:cNvSpPr>
            <a:spLocks noGrp="1"/>
          </p:cNvSpPr>
          <p:nvPr userDrawn="1">
            <p:ph type="pic" sz="quarter" idx="20"/>
          </p:nvPr>
        </p:nvSpPr>
        <p:spPr>
          <a:xfrm>
            <a:off x="878838" y="1280994"/>
            <a:ext cx="4569802" cy="258763"/>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25" name="Picture Placeholder 7">
            <a:extLst>
              <a:ext uri="{FF2B5EF4-FFF2-40B4-BE49-F238E27FC236}">
                <a16:creationId xmlns:a16="http://schemas.microsoft.com/office/drawing/2014/main" id="{DEAF065F-E43D-4963-84A4-EB404C2D2867}"/>
              </a:ext>
            </a:extLst>
          </p:cNvPr>
          <p:cNvSpPr>
            <a:spLocks noGrp="1"/>
          </p:cNvSpPr>
          <p:nvPr userDrawn="1">
            <p:ph type="pic" sz="quarter" idx="15"/>
          </p:nvPr>
        </p:nvSpPr>
        <p:spPr>
          <a:xfrm>
            <a:off x="-1" y="1546189"/>
            <a:ext cx="2157081" cy="258763"/>
          </a:xfr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dirty="0">
                <a:noFill/>
              </a:defRPr>
            </a:lvl1pPr>
          </a:lstStyle>
          <a:p>
            <a:pPr marL="0" lvl="0" algn="ctr"/>
            <a:endParaRPr lang="en-GB"/>
          </a:p>
        </p:txBody>
      </p:sp>
      <p:sp>
        <p:nvSpPr>
          <p:cNvPr id="26" name="Picture Placeholder 3">
            <a:extLst>
              <a:ext uri="{FF2B5EF4-FFF2-40B4-BE49-F238E27FC236}">
                <a16:creationId xmlns:a16="http://schemas.microsoft.com/office/drawing/2014/main" id="{5EB8339E-E032-4133-993F-D90A9227E02D}"/>
              </a:ext>
            </a:extLst>
          </p:cNvPr>
          <p:cNvSpPr>
            <a:spLocks noGrp="1"/>
          </p:cNvSpPr>
          <p:nvPr userDrawn="1">
            <p:ph type="pic" sz="quarter" idx="21"/>
          </p:nvPr>
        </p:nvSpPr>
        <p:spPr>
          <a:xfrm>
            <a:off x="3460038" y="5577394"/>
            <a:ext cx="2997912" cy="285111"/>
          </a:xfr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27" name="Picture Placeholder 3">
            <a:extLst>
              <a:ext uri="{FF2B5EF4-FFF2-40B4-BE49-F238E27FC236}">
                <a16:creationId xmlns:a16="http://schemas.microsoft.com/office/drawing/2014/main" id="{A9A79DB1-F446-4941-82AD-0B7B6D8BD61A}"/>
              </a:ext>
            </a:extLst>
          </p:cNvPr>
          <p:cNvSpPr>
            <a:spLocks noGrp="1"/>
          </p:cNvSpPr>
          <p:nvPr>
            <p:ph type="pic" sz="quarter" idx="22"/>
          </p:nvPr>
        </p:nvSpPr>
        <p:spPr>
          <a:xfrm>
            <a:off x="3460038" y="5303265"/>
            <a:ext cx="2997912" cy="286733"/>
          </a:xfr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29" name="Picture Placeholder 5">
            <a:extLst>
              <a:ext uri="{FF2B5EF4-FFF2-40B4-BE49-F238E27FC236}">
                <a16:creationId xmlns:a16="http://schemas.microsoft.com/office/drawing/2014/main" id="{7D4B3865-22F9-494C-90AC-9784D3358714}"/>
              </a:ext>
            </a:extLst>
          </p:cNvPr>
          <p:cNvSpPr>
            <a:spLocks noGrp="1"/>
          </p:cNvSpPr>
          <p:nvPr>
            <p:ph type="pic" sz="quarter" idx="18"/>
          </p:nvPr>
        </p:nvSpPr>
        <p:spPr>
          <a:xfrm>
            <a:off x="-2" y="5072856"/>
            <a:ext cx="3460039" cy="506413"/>
          </a:xfrm>
          <a:gradFill flip="none" rotWithShape="1">
            <a:gsLst>
              <a:gs pos="0">
                <a:srgbClr val="244C5A"/>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endParaRPr lang="en-GB"/>
          </a:p>
        </p:txBody>
      </p:sp>
      <p:sp>
        <p:nvSpPr>
          <p:cNvPr id="30" name="Picture Placeholder 5">
            <a:extLst>
              <a:ext uri="{FF2B5EF4-FFF2-40B4-BE49-F238E27FC236}">
                <a16:creationId xmlns:a16="http://schemas.microsoft.com/office/drawing/2014/main" id="{FF32E312-2CA3-49C8-9DD6-85254B05BA6B}"/>
              </a:ext>
            </a:extLst>
          </p:cNvPr>
          <p:cNvSpPr>
            <a:spLocks noGrp="1"/>
          </p:cNvSpPr>
          <p:nvPr>
            <p:ph type="pic" sz="quarter" idx="23"/>
          </p:nvPr>
        </p:nvSpPr>
        <p:spPr>
          <a:xfrm>
            <a:off x="5448640" y="1540527"/>
            <a:ext cx="2157081" cy="268185"/>
          </a:xfrm>
          <a:gradFill flip="none" rotWithShape="1">
            <a:gsLst>
              <a:gs pos="0">
                <a:srgbClr val="244C5A"/>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GB" sz="1800">
                <a:noFill/>
              </a:defRPr>
            </a:lvl1pPr>
          </a:lstStyle>
          <a:p>
            <a:pPr marL="0" lvl="0" algn="ctr"/>
            <a:endParaRPr lang="en-GB"/>
          </a:p>
        </p:txBody>
      </p:sp>
      <p:sp>
        <p:nvSpPr>
          <p:cNvPr id="31" name="Picture Placeholder 3">
            <a:extLst>
              <a:ext uri="{FF2B5EF4-FFF2-40B4-BE49-F238E27FC236}">
                <a16:creationId xmlns:a16="http://schemas.microsoft.com/office/drawing/2014/main" id="{32FC620F-177D-4BFA-846E-439786B838F4}"/>
              </a:ext>
            </a:extLst>
          </p:cNvPr>
          <p:cNvSpPr>
            <a:spLocks noGrp="1"/>
          </p:cNvSpPr>
          <p:nvPr>
            <p:ph type="pic" sz="quarter" idx="24"/>
          </p:nvPr>
        </p:nvSpPr>
        <p:spPr>
          <a:xfrm>
            <a:off x="172268" y="987475"/>
            <a:ext cx="706570" cy="26818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32" name="Picture Placeholder 3">
            <a:extLst>
              <a:ext uri="{FF2B5EF4-FFF2-40B4-BE49-F238E27FC236}">
                <a16:creationId xmlns:a16="http://schemas.microsoft.com/office/drawing/2014/main" id="{CC4C5960-511B-4BE3-864A-E614E9120DD4}"/>
              </a:ext>
            </a:extLst>
          </p:cNvPr>
          <p:cNvSpPr>
            <a:spLocks noGrp="1"/>
          </p:cNvSpPr>
          <p:nvPr>
            <p:ph type="pic" sz="quarter" idx="25"/>
          </p:nvPr>
        </p:nvSpPr>
        <p:spPr>
          <a:xfrm>
            <a:off x="6457950" y="5038630"/>
            <a:ext cx="895646" cy="268185"/>
          </a:xfr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buNone/>
              <a:defRPr lang="en-GB" sz="1800">
                <a:noFill/>
              </a:defRPr>
            </a:lvl1pPr>
          </a:lstStyle>
          <a:p>
            <a:pPr marL="0" lvl="0" algn="ctr"/>
            <a:endParaRPr lang="en-GB"/>
          </a:p>
        </p:txBody>
      </p:sp>
      <p:sp>
        <p:nvSpPr>
          <p:cNvPr id="4" name="Text Placeholder 3">
            <a:extLst>
              <a:ext uri="{FF2B5EF4-FFF2-40B4-BE49-F238E27FC236}">
                <a16:creationId xmlns:a16="http://schemas.microsoft.com/office/drawing/2014/main" id="{EFAE99D3-2C05-452C-B6E2-4EE24FD6F3A2}"/>
              </a:ext>
            </a:extLst>
          </p:cNvPr>
          <p:cNvSpPr>
            <a:spLocks noGrp="1"/>
          </p:cNvSpPr>
          <p:nvPr>
            <p:ph type="body" sz="quarter" idx="26" hasCustomPrompt="1"/>
          </p:nvPr>
        </p:nvSpPr>
        <p:spPr>
          <a:xfrm>
            <a:off x="8277222" y="2487612"/>
            <a:ext cx="2851150" cy="1882775"/>
          </a:xfrm>
        </p:spPr>
        <p:txBody>
          <a:bodyPr/>
          <a:lstStyle>
            <a:lvl1pPr marL="0" marR="0" indent="0" algn="l" defTabSz="914400" rtl="0" eaLnBrk="1" fontAlgn="auto" latinLnBrk="0" hangingPunct="1">
              <a:lnSpc>
                <a:spcPct val="90000"/>
              </a:lnSpc>
              <a:spcBef>
                <a:spcPts val="1000"/>
              </a:spcBef>
              <a:spcAft>
                <a:spcPts val="0"/>
              </a:spcAft>
              <a:buClr>
                <a:srgbClr val="19AABA"/>
              </a:buClr>
              <a:buSzPct val="150000"/>
              <a:buFontTx/>
              <a:buNone/>
              <a:tabLst/>
              <a:defRPr/>
            </a:lvl1pPr>
          </a:lstStyle>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An image can be a great way to represent your ideas.</a:t>
            </a:r>
          </a:p>
          <a:p>
            <a:pPr marL="0" marR="0" lvl="0" indent="0" algn="l" defTabSz="914400" rtl="0" eaLnBrk="1" fontAlgn="auto" latinLnBrk="0" hangingPunct="1">
              <a:lnSpc>
                <a:spcPct val="90000"/>
              </a:lnSpc>
              <a:spcBef>
                <a:spcPts val="1000"/>
              </a:spcBef>
              <a:spcAft>
                <a:spcPts val="0"/>
              </a:spcAft>
              <a:buClr>
                <a:srgbClr val="19AABA"/>
              </a:buClr>
              <a:buSzPct val="150000"/>
              <a:buFontTx/>
              <a:buNone/>
              <a:tabLst/>
              <a:defRPr/>
            </a:pPr>
            <a:r>
              <a:rPr kumimoji="0" lang="en-US" sz="2000" b="0" i="0" u="none" strike="noStrike" kern="1200" cap="none" spc="0" normalizeH="0" baseline="0" noProof="0">
                <a:ln>
                  <a:noFill/>
                </a:ln>
                <a:solidFill>
                  <a:srgbClr val="54575B"/>
                </a:solidFill>
                <a:effectLst/>
                <a:uLnTx/>
                <a:uFillTx/>
                <a:latin typeface="+mn-lt"/>
                <a:ea typeface="+mn-ea"/>
                <a:cs typeface="+mn-cs"/>
              </a:rPr>
              <a:t>Some short text will help people recall the concepts explored.</a:t>
            </a:r>
            <a:endParaRPr kumimoji="0" lang="en-US" sz="1800" b="0" i="0" u="none" strike="noStrike" kern="1200" cap="none" spc="0" normalizeH="0" baseline="0" noProof="0">
              <a:ln>
                <a:noFill/>
              </a:ln>
              <a:solidFill>
                <a:srgbClr val="54575B"/>
              </a:solidFill>
              <a:effectLst/>
              <a:uLnTx/>
              <a:uFillTx/>
              <a:latin typeface="+mn-lt"/>
              <a:ea typeface="+mn-ea"/>
              <a:cs typeface="+mn-cs"/>
            </a:endParaRPr>
          </a:p>
        </p:txBody>
      </p:sp>
      <p:sp>
        <p:nvSpPr>
          <p:cNvPr id="18" name="TextBox 17">
            <a:extLst>
              <a:ext uri="{FF2B5EF4-FFF2-40B4-BE49-F238E27FC236}">
                <a16:creationId xmlns:a16="http://schemas.microsoft.com/office/drawing/2014/main" id="{E2A574E7-DEA4-449D-8A57-5BDB90D731F1}"/>
              </a:ext>
            </a:extLst>
          </p:cNvPr>
          <p:cNvSpPr txBox="1"/>
          <p:nvPr userDrawn="1"/>
        </p:nvSpPr>
        <p:spPr>
          <a:xfrm>
            <a:off x="4076345" y="6621447"/>
            <a:ext cx="3939610" cy="200055"/>
          </a:xfrm>
          <a:prstGeom prst="rect">
            <a:avLst/>
          </a:prstGeom>
          <a:noFill/>
        </p:spPr>
        <p:txBody>
          <a:bodyPr wrap="square" rtlCol="0">
            <a:spAutoFit/>
          </a:bodyPr>
          <a:lstStyle/>
          <a:p>
            <a:pPr algn="ctr" defTabSz="457200">
              <a:defRPr/>
            </a:pPr>
            <a:r>
              <a:rPr lang="en-GB" sz="700">
                <a:solidFill>
                  <a:srgbClr val="54575B"/>
                </a:solidFill>
                <a:ea typeface="Open Sans" panose="020B0606030504020204" pitchFamily="34" charset="0"/>
                <a:cs typeface="Open Sans" panose="020B0606030504020204" pitchFamily="34" charset="0"/>
              </a:rPr>
              <a:t>Copyright 2025 by The Myers-Briggs Company. All rights reserved. Company confidential.</a:t>
            </a:r>
          </a:p>
        </p:txBody>
      </p:sp>
    </p:spTree>
    <p:extLst>
      <p:ext uri="{BB962C8B-B14F-4D97-AF65-F5344CB8AC3E}">
        <p14:creationId xmlns:p14="http://schemas.microsoft.com/office/powerpoint/2010/main" val="333844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74676"/>
            <a:ext cx="10515600" cy="1017588"/>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p:cNvSpPr>
            <a:spLocks noGrp="1"/>
          </p:cNvSpPr>
          <p:nvPr>
            <p:ph type="body" idx="1"/>
          </p:nvPr>
        </p:nvSpPr>
        <p:spPr>
          <a:xfrm>
            <a:off x="838200" y="2060575"/>
            <a:ext cx="10515600" cy="3827463"/>
          </a:xfrm>
          <a:prstGeom prst="rect">
            <a:avLst/>
          </a:prstGeom>
        </p:spPr>
        <p:txBody>
          <a:bodyPr vert="horz" lIns="91440" tIns="45720" rIns="91440" bIns="45720" rtlCol="0">
            <a:normAutofit/>
          </a:bodyPr>
          <a:lstStyle/>
          <a:p>
            <a:pPr lvl="0"/>
            <a:r>
              <a:rPr lang="en-US"/>
              <a:t>Edit Master text styles</a:t>
            </a:r>
          </a:p>
          <a:p>
            <a:pPr lvl="1"/>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07518-608D-40DC-9EA3-FD303F1097CB}" type="slidenum">
              <a:rPr lang="en-GB" smtClean="0"/>
              <a:t>‹#›</a:t>
            </a:fld>
            <a:endParaRPr lang="en-GB"/>
          </a:p>
        </p:txBody>
      </p:sp>
    </p:spTree>
    <p:extLst>
      <p:ext uri="{BB962C8B-B14F-4D97-AF65-F5344CB8AC3E}">
        <p14:creationId xmlns:p14="http://schemas.microsoft.com/office/powerpoint/2010/main" val="1724482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1" r:id="rId4"/>
    <p:sldLayoutId id="2147483658" r:id="rId5"/>
    <p:sldLayoutId id="2147483659" r:id="rId6"/>
    <p:sldLayoutId id="2147483660" r:id="rId7"/>
    <p:sldLayoutId id="2147483654" r:id="rId8"/>
    <p:sldLayoutId id="2147483661" r:id="rId9"/>
    <p:sldLayoutId id="2147483662" r:id="rId10"/>
    <p:sldLayoutId id="2147483669" r:id="rId11"/>
    <p:sldLayoutId id="2147483663" r:id="rId12"/>
    <p:sldLayoutId id="2147483670" r:id="rId13"/>
    <p:sldLayoutId id="2147483671" r:id="rId14"/>
    <p:sldLayoutId id="2147483672" r:id="rId15"/>
    <p:sldLayoutId id="2147483667"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
          <a:schemeClr val="bg2"/>
        </a:buClr>
        <a:buSzPct val="150000"/>
        <a:buFont typeface="Arial Black" panose="020B0A040201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B51_7CE607BB.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slide" Target="slide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B83_310C3A1E.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B8A_B1329BAD.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slide" Target="slide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15.xml"/><Relationship Id="rId2" Type="http://schemas.microsoft.com/office/2018/10/relationships/comments" Target="../comments/modernComment_B8D_AF334B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4.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B70_4FFC2820.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18/10/relationships/comments" Target="../comments/modernComment_B6C_A5FE086C.xml"/><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29.png"/><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8" Type="http://schemas.openxmlformats.org/officeDocument/2006/relationships/hyperlink" Target="https://www.thegcindex.com/" TargetMode="External"/><Relationship Id="rId13" Type="http://schemas.openxmlformats.org/officeDocument/2006/relationships/hyperlink" Target="https://high5test.com/" TargetMode="External"/><Relationship Id="rId3" Type="http://schemas.openxmlformats.org/officeDocument/2006/relationships/hyperlink" Target="https://www.everythingdisc.com/" TargetMode="External"/><Relationship Id="rId7" Type="http://schemas.openxmlformats.org/officeDocument/2006/relationships/hyperlink" Target="https://www.predictiveindex.com/" TargetMode="External"/><Relationship Id="rId12" Type="http://schemas.openxmlformats.org/officeDocument/2006/relationships/hyperlink" Target="https://www.shl.com/" TargetMode="External"/><Relationship Id="rId2" Type="http://schemas.openxmlformats.org/officeDocument/2006/relationships/hyperlink" Target="https://www.insights.com/" TargetMode="External"/><Relationship Id="rId1" Type="http://schemas.openxmlformats.org/officeDocument/2006/relationships/slideLayout" Target="../slideLayouts/slideLayout2.xml"/><Relationship Id="rId6" Type="http://schemas.openxmlformats.org/officeDocument/2006/relationships/hyperlink" Target="https://luminalearning.com/" TargetMode="External"/><Relationship Id="rId11" Type="http://schemas.openxmlformats.org/officeDocument/2006/relationships/hyperlink" Target="https://www.profiledynamics.com/" TargetMode="External"/><Relationship Id="rId5" Type="http://schemas.openxmlformats.org/officeDocument/2006/relationships/hyperlink" Target="https://www.typecoach.com/" TargetMode="External"/><Relationship Id="rId15" Type="http://schemas.openxmlformats.org/officeDocument/2006/relationships/hyperlink" Target="https://www.eitrainingcompany.com/eq-i/" TargetMode="External"/><Relationship Id="rId10" Type="http://schemas.openxmlformats.org/officeDocument/2006/relationships/hyperlink" Target="https://talogy.com/en/" TargetMode="External"/><Relationship Id="rId4" Type="http://schemas.openxmlformats.org/officeDocument/2006/relationships/hyperlink" Target="https://www.gallup.com/cliftonstrengths" TargetMode="External"/><Relationship Id="rId9" Type="http://schemas.openxmlformats.org/officeDocument/2006/relationships/hyperlink" Target="https://www.hoganassessments.com/" TargetMode="External"/><Relationship Id="rId14" Type="http://schemas.openxmlformats.org/officeDocument/2006/relationships/hyperlink" Target="https://www.savilleassessment.com/" TargetMode="Externa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A4F957-5800-4DD7-BF1E-E128B646FD93}"/>
              </a:ext>
            </a:extLst>
          </p:cNvPr>
          <p:cNvSpPr>
            <a:spLocks noGrp="1"/>
          </p:cNvSpPr>
          <p:nvPr>
            <p:ph type="ctrTitle"/>
          </p:nvPr>
        </p:nvSpPr>
        <p:spPr>
          <a:xfrm>
            <a:off x="991312" y="1148052"/>
            <a:ext cx="6648628" cy="681622"/>
          </a:xfrm>
        </p:spPr>
        <p:txBody>
          <a:bodyPr/>
          <a:lstStyle/>
          <a:p>
            <a:r>
              <a:rPr lang="en-GB"/>
              <a:t>UK Sales &amp; Marketing 2025 H1 Plan</a:t>
            </a:r>
          </a:p>
        </p:txBody>
      </p:sp>
      <p:sp>
        <p:nvSpPr>
          <p:cNvPr id="3" name="Subtitle 2">
            <a:extLst>
              <a:ext uri="{FF2B5EF4-FFF2-40B4-BE49-F238E27FC236}">
                <a16:creationId xmlns:a16="http://schemas.microsoft.com/office/drawing/2014/main" id="{E7641B43-75E5-427A-8F0C-914E68F95785}"/>
              </a:ext>
            </a:extLst>
          </p:cNvPr>
          <p:cNvSpPr>
            <a:spLocks noGrp="1"/>
          </p:cNvSpPr>
          <p:nvPr>
            <p:ph type="subTitle" idx="1"/>
          </p:nvPr>
        </p:nvSpPr>
        <p:spPr>
          <a:xfrm>
            <a:off x="5619564" y="3263221"/>
            <a:ext cx="2260073" cy="331557"/>
          </a:xfrm>
        </p:spPr>
        <p:txBody>
          <a:bodyPr vert="horz" lIns="91440" tIns="45720" rIns="91440" bIns="45720" rtlCol="0" anchor="t">
            <a:noAutofit/>
          </a:bodyPr>
          <a:lstStyle/>
          <a:p>
            <a:pPr algn="r"/>
            <a:r>
              <a:rPr lang="en-GB" sz="1800"/>
              <a:t>January 2025</a:t>
            </a:r>
            <a:endParaRPr lang="en-GB" sz="1800">
              <a:ea typeface="Open Sans"/>
              <a:cs typeface="Open Sans"/>
            </a:endParaRPr>
          </a:p>
        </p:txBody>
      </p:sp>
    </p:spTree>
    <p:extLst>
      <p:ext uri="{BB962C8B-B14F-4D97-AF65-F5344CB8AC3E}">
        <p14:creationId xmlns:p14="http://schemas.microsoft.com/office/powerpoint/2010/main" val="303752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9893C5-8EBE-4453-A2E3-C66521A315D2}"/>
              </a:ext>
            </a:extLst>
          </p:cNvPr>
          <p:cNvSpPr>
            <a:spLocks noGrp="1"/>
          </p:cNvSpPr>
          <p:nvPr>
            <p:ph type="body" sz="quarter" idx="10"/>
          </p:nvPr>
        </p:nvSpPr>
        <p:spPr/>
        <p:txBody>
          <a:bodyPr/>
          <a:lstStyle/>
          <a:p>
            <a:r>
              <a:rPr lang="en-GB"/>
              <a:t>Introduce L&amp;D professionals to the MBTI’s benefits and journey phases, promoting certification and its wide-ranging applications.</a:t>
            </a:r>
          </a:p>
          <a:p>
            <a:r>
              <a:rPr lang="en-GB"/>
              <a:t>Build and launch new website for the UK and US markets, structured around the four phases of the practitioner journey.</a:t>
            </a:r>
          </a:p>
          <a:p>
            <a:r>
              <a:rPr lang="en-GB"/>
              <a:t>Highlight the support and resources available for certified MBTI practitioners to ensure ongoing engagement and professional growth.</a:t>
            </a:r>
          </a:p>
          <a:p>
            <a:r>
              <a:rPr lang="en-GB"/>
              <a:t>Ensure a clear home is identified for existing practitioner content</a:t>
            </a:r>
          </a:p>
          <a:p>
            <a:r>
              <a:rPr lang="en-GB"/>
              <a:t>Timeline: May Launch for US. </a:t>
            </a:r>
          </a:p>
          <a:p>
            <a:pPr lvl="1"/>
            <a:r>
              <a:rPr lang="en-GB"/>
              <a:t>New site will be previewed internally before launch.</a:t>
            </a:r>
          </a:p>
          <a:p>
            <a:endParaRPr lang="en-GB"/>
          </a:p>
        </p:txBody>
      </p:sp>
      <p:sp>
        <p:nvSpPr>
          <p:cNvPr id="3" name="Title 2">
            <a:extLst>
              <a:ext uri="{FF2B5EF4-FFF2-40B4-BE49-F238E27FC236}">
                <a16:creationId xmlns:a16="http://schemas.microsoft.com/office/drawing/2014/main" id="{13DB50A7-660B-7B8D-A0F5-4E2D0583D3ED}"/>
              </a:ext>
            </a:extLst>
          </p:cNvPr>
          <p:cNvSpPr>
            <a:spLocks noGrp="1"/>
          </p:cNvSpPr>
          <p:nvPr>
            <p:ph type="title"/>
          </p:nvPr>
        </p:nvSpPr>
        <p:spPr/>
        <p:txBody>
          <a:bodyPr/>
          <a:lstStyle/>
          <a:p>
            <a:r>
              <a:rPr lang="en-GB"/>
              <a:t>Website Objectives</a:t>
            </a:r>
          </a:p>
        </p:txBody>
      </p:sp>
    </p:spTree>
    <p:extLst>
      <p:ext uri="{BB962C8B-B14F-4D97-AF65-F5344CB8AC3E}">
        <p14:creationId xmlns:p14="http://schemas.microsoft.com/office/powerpoint/2010/main" val="1717897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5C876-5A94-393C-7BE1-D1F723FFC969}"/>
              </a:ext>
            </a:extLst>
          </p:cNvPr>
          <p:cNvSpPr>
            <a:spLocks noGrp="1"/>
          </p:cNvSpPr>
          <p:nvPr>
            <p:ph type="title"/>
          </p:nvPr>
        </p:nvSpPr>
        <p:spPr>
          <a:xfrm>
            <a:off x="2569704" y="3130749"/>
            <a:ext cx="7052592" cy="596502"/>
          </a:xfrm>
        </p:spPr>
        <p:txBody>
          <a:bodyPr/>
          <a:lstStyle/>
          <a:p>
            <a:r>
              <a:rPr lang="en-GB"/>
              <a:t>Elevate Migration Update</a:t>
            </a:r>
            <a:endParaRPr lang="en-GB" sz="2400"/>
          </a:p>
        </p:txBody>
      </p:sp>
      <p:sp>
        <p:nvSpPr>
          <p:cNvPr id="5" name="Text Placeholder 1">
            <a:extLst>
              <a:ext uri="{FF2B5EF4-FFF2-40B4-BE49-F238E27FC236}">
                <a16:creationId xmlns:a16="http://schemas.microsoft.com/office/drawing/2014/main" id="{451E0FAD-BDD8-CE6E-9198-8BCAEE3FA201}"/>
              </a:ext>
            </a:extLst>
          </p:cNvPr>
          <p:cNvSpPr txBox="1">
            <a:spLocks/>
          </p:cNvSpPr>
          <p:nvPr/>
        </p:nvSpPr>
        <p:spPr>
          <a:xfrm>
            <a:off x="-451987" y="6329062"/>
            <a:ext cx="9906539" cy="52893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ea typeface="Open Sans"/>
              <a:cs typeface="Open Sans"/>
            </a:endParaRPr>
          </a:p>
        </p:txBody>
      </p:sp>
    </p:spTree>
    <p:extLst>
      <p:ext uri="{BB962C8B-B14F-4D97-AF65-F5344CB8AC3E}">
        <p14:creationId xmlns:p14="http://schemas.microsoft.com/office/powerpoint/2010/main" val="257101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3820A4-F4AD-2DAA-A9C3-401841F9CE7F}"/>
              </a:ext>
            </a:extLst>
          </p:cNvPr>
          <p:cNvSpPr>
            <a:spLocks noGrp="1"/>
          </p:cNvSpPr>
          <p:nvPr>
            <p:ph type="body" sz="quarter" idx="10"/>
          </p:nvPr>
        </p:nvSpPr>
        <p:spPr>
          <a:xfrm>
            <a:off x="609600" y="1625257"/>
            <a:ext cx="10335603" cy="2068513"/>
          </a:xfrm>
        </p:spPr>
        <p:txBody>
          <a:bodyPr/>
          <a:lstStyle/>
          <a:p>
            <a:r>
              <a:rPr lang="en-GB"/>
              <a:t>Automated account setup due to start mid February</a:t>
            </a:r>
          </a:p>
          <a:p>
            <a:r>
              <a:rPr lang="en-GB"/>
              <a:t>Customers will be setup in batches</a:t>
            </a:r>
          </a:p>
          <a:p>
            <a:pPr lvl="1"/>
            <a:r>
              <a:rPr lang="en-GB"/>
              <a:t>Allows us to manage the migration</a:t>
            </a:r>
          </a:p>
          <a:p>
            <a:pPr lvl="1"/>
            <a:r>
              <a:rPr lang="en-GB"/>
              <a:t>Reduces burden on CS</a:t>
            </a:r>
          </a:p>
          <a:p>
            <a:pPr lvl="1"/>
            <a:r>
              <a:rPr lang="en-GB"/>
              <a:t>Spread out high touch </a:t>
            </a:r>
            <a:r>
              <a:rPr lang="en-GB" err="1"/>
              <a:t>custoemrs</a:t>
            </a:r>
            <a:endParaRPr lang="en-GB"/>
          </a:p>
          <a:p>
            <a:r>
              <a:rPr lang="en-GB"/>
              <a:t>Objective is to have completed account setup for all </a:t>
            </a:r>
            <a:r>
              <a:rPr lang="en-GB" err="1"/>
              <a:t>OPPassessment</a:t>
            </a:r>
            <a:r>
              <a:rPr lang="en-GB"/>
              <a:t> users in May</a:t>
            </a:r>
          </a:p>
        </p:txBody>
      </p:sp>
      <p:sp>
        <p:nvSpPr>
          <p:cNvPr id="3" name="Title 2">
            <a:extLst>
              <a:ext uri="{FF2B5EF4-FFF2-40B4-BE49-F238E27FC236}">
                <a16:creationId xmlns:a16="http://schemas.microsoft.com/office/drawing/2014/main" id="{519F4DC7-B840-9C91-BDCC-93672EEDAAFF}"/>
              </a:ext>
            </a:extLst>
          </p:cNvPr>
          <p:cNvSpPr>
            <a:spLocks noGrp="1"/>
          </p:cNvSpPr>
          <p:nvPr>
            <p:ph type="title"/>
          </p:nvPr>
        </p:nvSpPr>
        <p:spPr>
          <a:xfrm>
            <a:off x="609763" y="654489"/>
            <a:ext cx="10335603" cy="902461"/>
          </a:xfrm>
        </p:spPr>
        <p:txBody>
          <a:bodyPr/>
          <a:lstStyle/>
          <a:p>
            <a:r>
              <a:rPr lang="en-GB"/>
              <a:t>OPPa to Elevate Migration</a:t>
            </a:r>
          </a:p>
        </p:txBody>
      </p:sp>
    </p:spTree>
    <p:extLst>
      <p:ext uri="{BB962C8B-B14F-4D97-AF65-F5344CB8AC3E}">
        <p14:creationId xmlns:p14="http://schemas.microsoft.com/office/powerpoint/2010/main" val="2095450043"/>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92D5-4B16-5E27-4F35-2D5EF651F21A}"/>
              </a:ext>
            </a:extLst>
          </p:cNvPr>
          <p:cNvSpPr>
            <a:spLocks noGrp="1"/>
          </p:cNvSpPr>
          <p:nvPr>
            <p:ph type="title"/>
          </p:nvPr>
        </p:nvSpPr>
        <p:spPr/>
        <p:txBody>
          <a:bodyPr/>
          <a:lstStyle/>
          <a:p>
            <a:r>
              <a:rPr lang="en-GB"/>
              <a:t>Customer groups</a:t>
            </a:r>
          </a:p>
        </p:txBody>
      </p:sp>
    </p:spTree>
    <p:extLst>
      <p:ext uri="{BB962C8B-B14F-4D97-AF65-F5344CB8AC3E}">
        <p14:creationId xmlns:p14="http://schemas.microsoft.com/office/powerpoint/2010/main" val="381729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5C876-5A94-393C-7BE1-D1F723FFC969}"/>
              </a:ext>
            </a:extLst>
          </p:cNvPr>
          <p:cNvSpPr>
            <a:spLocks noGrp="1"/>
          </p:cNvSpPr>
          <p:nvPr>
            <p:ph type="title"/>
          </p:nvPr>
        </p:nvSpPr>
        <p:spPr>
          <a:xfrm>
            <a:off x="2569704" y="3130749"/>
            <a:ext cx="7052592" cy="596502"/>
          </a:xfrm>
        </p:spPr>
        <p:txBody>
          <a:bodyPr/>
          <a:lstStyle/>
          <a:p>
            <a:r>
              <a:rPr lang="en-GB">
                <a:ea typeface="Open Sans Semibold"/>
                <a:cs typeface="Open Sans Semibold"/>
              </a:rPr>
              <a:t>Q1 Marketing Activity</a:t>
            </a:r>
            <a:endParaRPr lang="en-GB" sz="2400"/>
          </a:p>
        </p:txBody>
      </p:sp>
      <p:sp>
        <p:nvSpPr>
          <p:cNvPr id="5" name="Text Placeholder 1">
            <a:extLst>
              <a:ext uri="{FF2B5EF4-FFF2-40B4-BE49-F238E27FC236}">
                <a16:creationId xmlns:a16="http://schemas.microsoft.com/office/drawing/2014/main" id="{451E0FAD-BDD8-CE6E-9198-8BCAEE3FA201}"/>
              </a:ext>
            </a:extLst>
          </p:cNvPr>
          <p:cNvSpPr txBox="1">
            <a:spLocks/>
          </p:cNvSpPr>
          <p:nvPr/>
        </p:nvSpPr>
        <p:spPr>
          <a:xfrm>
            <a:off x="-451987" y="6329062"/>
            <a:ext cx="9906539" cy="52893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ea typeface="Open Sans"/>
              <a:cs typeface="Open Sans"/>
            </a:endParaRPr>
          </a:p>
        </p:txBody>
      </p:sp>
    </p:spTree>
    <p:extLst>
      <p:ext uri="{BB962C8B-B14F-4D97-AF65-F5344CB8AC3E}">
        <p14:creationId xmlns:p14="http://schemas.microsoft.com/office/powerpoint/2010/main" val="895083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183AF-8820-46D7-BCC3-C5D603D3D343}"/>
              </a:ext>
            </a:extLst>
          </p:cNvPr>
          <p:cNvSpPr>
            <a:spLocks noGrp="1"/>
          </p:cNvSpPr>
          <p:nvPr>
            <p:ph type="title"/>
          </p:nvPr>
        </p:nvSpPr>
        <p:spPr>
          <a:xfrm>
            <a:off x="412693" y="538978"/>
            <a:ext cx="10335603" cy="907981"/>
          </a:xfrm>
        </p:spPr>
        <p:txBody>
          <a:bodyPr/>
          <a:lstStyle/>
          <a:p>
            <a:r>
              <a:rPr lang="en-GB"/>
              <a:t>Q1 2025 </a:t>
            </a:r>
            <a:endParaRPr lang="en-GB">
              <a:ea typeface="Open Sans Semibold"/>
              <a:cs typeface="Open Sans Semibold"/>
            </a:endParaRPr>
          </a:p>
        </p:txBody>
      </p:sp>
      <p:graphicFrame>
        <p:nvGraphicFramePr>
          <p:cNvPr id="4" name="Table 3">
            <a:extLst>
              <a:ext uri="{FF2B5EF4-FFF2-40B4-BE49-F238E27FC236}">
                <a16:creationId xmlns:a16="http://schemas.microsoft.com/office/drawing/2014/main" id="{A1768ADF-173B-11A8-AB2D-112B78D061E5}"/>
              </a:ext>
            </a:extLst>
          </p:cNvPr>
          <p:cNvGraphicFramePr>
            <a:graphicFrameLocks noGrp="1"/>
          </p:cNvGraphicFramePr>
          <p:nvPr>
            <p:extLst>
              <p:ext uri="{D42A27DB-BD31-4B8C-83A1-F6EECF244321}">
                <p14:modId xmlns:p14="http://schemas.microsoft.com/office/powerpoint/2010/main" val="1504446670"/>
              </p:ext>
            </p:extLst>
          </p:nvPr>
        </p:nvGraphicFramePr>
        <p:xfrm>
          <a:off x="318518" y="1095149"/>
          <a:ext cx="11353904" cy="2134199"/>
        </p:xfrm>
        <a:graphic>
          <a:graphicData uri="http://schemas.openxmlformats.org/drawingml/2006/table">
            <a:tbl>
              <a:tblPr firstRow="1" firstCol="1">
                <a:tableStyleId>{5C22544A-7EE6-4342-B048-85BDC9FD1C3A}</a:tableStyleId>
              </a:tblPr>
              <a:tblGrid>
                <a:gridCol w="1367606">
                  <a:extLst>
                    <a:ext uri="{9D8B030D-6E8A-4147-A177-3AD203B41FA5}">
                      <a16:colId xmlns:a16="http://schemas.microsoft.com/office/drawing/2014/main" val="4034135626"/>
                    </a:ext>
                  </a:extLst>
                </a:gridCol>
                <a:gridCol w="2379501">
                  <a:extLst>
                    <a:ext uri="{9D8B030D-6E8A-4147-A177-3AD203B41FA5}">
                      <a16:colId xmlns:a16="http://schemas.microsoft.com/office/drawing/2014/main" val="1499040387"/>
                    </a:ext>
                  </a:extLst>
                </a:gridCol>
                <a:gridCol w="2825142">
                  <a:extLst>
                    <a:ext uri="{9D8B030D-6E8A-4147-A177-3AD203B41FA5}">
                      <a16:colId xmlns:a16="http://schemas.microsoft.com/office/drawing/2014/main" val="3901093192"/>
                    </a:ext>
                  </a:extLst>
                </a:gridCol>
                <a:gridCol w="2637528">
                  <a:extLst>
                    <a:ext uri="{9D8B030D-6E8A-4147-A177-3AD203B41FA5}">
                      <a16:colId xmlns:a16="http://schemas.microsoft.com/office/drawing/2014/main" val="2285055043"/>
                    </a:ext>
                  </a:extLst>
                </a:gridCol>
                <a:gridCol w="2144127">
                  <a:extLst>
                    <a:ext uri="{9D8B030D-6E8A-4147-A177-3AD203B41FA5}">
                      <a16:colId xmlns:a16="http://schemas.microsoft.com/office/drawing/2014/main" val="4070929576"/>
                    </a:ext>
                  </a:extLst>
                </a:gridCol>
              </a:tblGrid>
              <a:tr h="247962">
                <a:tc>
                  <a:txBody>
                    <a:bodyPr/>
                    <a:lstStyle/>
                    <a:p>
                      <a:pPr algn="ctr" fontAlgn="b"/>
                      <a:endParaRPr lang="en-GB" sz="1400" b="0" i="0" u="none" strike="noStrike">
                        <a:solidFill>
                          <a:srgbClr val="000000"/>
                        </a:solidFill>
                        <a:effectLst/>
                        <a:latin typeface="Calibri" panose="020F0502020204030204" pitchFamily="34" charset="0"/>
                      </a:endParaRPr>
                    </a:p>
                  </a:txBody>
                  <a:tcPr marL="6350" marR="6350" marT="6350" marB="0" anchor="b">
                    <a:solidFill>
                      <a:schemeClr val="tx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Channel</a:t>
                      </a:r>
                    </a:p>
                  </a:txBody>
                  <a:tcPr marL="6350" marR="6350" marT="6350" marB="0" anchor="ctr">
                    <a:solidFill>
                      <a:schemeClr val="bg1">
                        <a:lumMod val="75000"/>
                      </a:schemeClr>
                    </a:solidFill>
                  </a:tcPr>
                </a:tc>
                <a:tc>
                  <a:txBody>
                    <a:bodyPr/>
                    <a:lstStyle/>
                    <a:p>
                      <a:pPr algn="ctr" fontAlgn="ctr"/>
                      <a:r>
                        <a:rPr lang="en-GB" sz="1400" u="none" strike="noStrike">
                          <a:solidFill>
                            <a:schemeClr val="tx1"/>
                          </a:solidFill>
                          <a:effectLst/>
                        </a:rPr>
                        <a:t>January</a:t>
                      </a:r>
                      <a:endParaRPr lang="en-GB" sz="1400" b="0" i="0" u="none" strike="noStrike">
                        <a:solidFill>
                          <a:schemeClr val="tx1"/>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fontAlgn="ctr"/>
                      <a:endParaRPr lang="en-GB" sz="1400" u="none" strike="noStrike">
                        <a:solidFill>
                          <a:schemeClr val="tx1"/>
                        </a:solidFill>
                        <a:effectLst/>
                      </a:endParaRPr>
                    </a:p>
                    <a:p>
                      <a:pPr lvl="0" algn="ctr">
                        <a:buNone/>
                      </a:pPr>
                      <a:r>
                        <a:rPr lang="en-GB" sz="1400" u="none" strike="noStrike">
                          <a:solidFill>
                            <a:schemeClr val="tx1"/>
                          </a:solidFill>
                          <a:effectLst/>
                        </a:rPr>
                        <a:t>February </a:t>
                      </a:r>
                    </a:p>
                    <a:p>
                      <a:pPr lvl="0" algn="ctr">
                        <a:buNone/>
                      </a:pPr>
                      <a:endParaRPr lang="en-GB" sz="1400" u="none" strike="noStrike">
                        <a:solidFill>
                          <a:schemeClr val="tx1"/>
                        </a:solidFill>
                        <a:effectLst/>
                      </a:endParaRPr>
                    </a:p>
                  </a:txBody>
                  <a:tcPr marL="6350" marR="6350" marT="6350" marB="0" anchor="ctr">
                    <a:solidFill>
                      <a:schemeClr val="bg1">
                        <a:lumMod val="75000"/>
                      </a:schemeClr>
                    </a:solidFill>
                  </a:tcPr>
                </a:tc>
                <a:tc>
                  <a:txBody>
                    <a:bodyPr/>
                    <a:lstStyle/>
                    <a:p>
                      <a:pPr algn="ctr" fontAlgn="ctr"/>
                      <a:r>
                        <a:rPr lang="en-GB" sz="1400" u="none" strike="noStrike">
                          <a:solidFill>
                            <a:schemeClr val="tx1"/>
                          </a:solidFill>
                          <a:effectLst/>
                        </a:rPr>
                        <a:t>March</a:t>
                      </a:r>
                      <a:endParaRPr lang="en-GB" sz="1400" b="0" i="0" u="none" strike="noStrike">
                        <a:solidFill>
                          <a:schemeClr val="tx1"/>
                        </a:solidFill>
                        <a:effectLst/>
                        <a:latin typeface="Calibri" panose="020F050202020403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1502108235"/>
                  </a:ext>
                </a:extLst>
              </a:tr>
              <a:tr h="265673">
                <a:tc>
                  <a:txBody>
                    <a:bodyPr/>
                    <a:lstStyle/>
                    <a:p>
                      <a:pPr lvl="0" algn="ctr">
                        <a:buNone/>
                      </a:pPr>
                      <a:endParaRPr lang="en-US" sz="1400">
                        <a:solidFill>
                          <a:schemeClr val="tx1"/>
                        </a:solidFill>
                      </a:endParaRPr>
                    </a:p>
                  </a:txBody>
                  <a:tcPr marL="0" marR="0" marT="0" marB="0">
                    <a:solidFill>
                      <a:srgbClr val="92D050"/>
                    </a:solidFill>
                  </a:tcPr>
                </a:tc>
                <a:tc>
                  <a:txBody>
                    <a:bodyPr/>
                    <a:lstStyle/>
                    <a:p>
                      <a:pPr marL="0" lvl="0" indent="0" algn="ctr">
                        <a:lnSpc>
                          <a:spcPct val="100000"/>
                        </a:lnSpc>
                        <a:spcBef>
                          <a:spcPts val="0"/>
                        </a:spcBef>
                        <a:spcAft>
                          <a:spcPts val="0"/>
                        </a:spcAft>
                        <a:buNone/>
                      </a:pPr>
                      <a:endParaRPr lang="en-GB" sz="1200" b="0">
                        <a:ea typeface="Open Sans"/>
                        <a:cs typeface="Open Sans"/>
                      </a:endParaRPr>
                    </a:p>
                  </a:txBody>
                  <a:tcPr marL="6350" marR="6350" marT="6350" marB="0" anchor="ctr">
                    <a:solidFill>
                      <a:schemeClr val="tx1">
                        <a:lumMod val="20000"/>
                        <a:lumOff val="80000"/>
                      </a:schemeClr>
                    </a:solidFill>
                  </a:tcPr>
                </a:tc>
                <a:tc gridSpan="3">
                  <a:txBody>
                    <a:bodyPr/>
                    <a:lstStyle/>
                    <a:p>
                      <a:pPr marL="0" lvl="0" indent="0" algn="ctr">
                        <a:lnSpc>
                          <a:spcPct val="100000"/>
                        </a:lnSpc>
                        <a:buNone/>
                      </a:pPr>
                      <a:r>
                        <a:rPr lang="en-GB" sz="1400" b="1" i="0" u="none" strike="noStrike" baseline="0" noProof="0">
                          <a:solidFill>
                            <a:srgbClr val="54575B"/>
                          </a:solidFill>
                          <a:latin typeface="Open Sans"/>
                        </a:rPr>
                        <a:t>Virtual User Series</a:t>
                      </a:r>
                    </a:p>
                  </a:txBody>
                  <a:tcPr marL="6350" marR="6350" marT="6350" marB="0" anchor="ctr">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76217193"/>
                  </a:ext>
                </a:extLst>
              </a:tr>
              <a:tr h="265673">
                <a:tc rowSpan="4">
                  <a:txBody>
                    <a:bodyPr/>
                    <a:lstStyle/>
                    <a:p>
                      <a:pPr lvl="0" algn="ctr">
                        <a:buNone/>
                      </a:pPr>
                      <a:endParaRPr lang="en-US" sz="1400">
                        <a:solidFill>
                          <a:schemeClr val="tx1"/>
                        </a:solidFill>
                      </a:endParaRPr>
                    </a:p>
                    <a:p>
                      <a:pPr lvl="0" algn="ctr">
                        <a:buNone/>
                      </a:pPr>
                      <a:endParaRPr lang="en-US" sz="1400">
                        <a:solidFill>
                          <a:schemeClr val="tx1"/>
                        </a:solidFill>
                      </a:endParaRPr>
                    </a:p>
                    <a:p>
                      <a:pPr lvl="0" algn="ctr">
                        <a:buNone/>
                      </a:pPr>
                      <a:r>
                        <a:rPr lang="en-US" sz="1400">
                          <a:solidFill>
                            <a:schemeClr val="tx1"/>
                          </a:solidFill>
                        </a:rPr>
                        <a:t>Customer</a:t>
                      </a:r>
                      <a:endParaRPr lang="en-US">
                        <a:solidFill>
                          <a:schemeClr val="tx1"/>
                        </a:solidFill>
                      </a:endParaRPr>
                    </a:p>
                  </a:txBody>
                  <a:tcPr marL="0" marR="0" marT="0" marB="0" horzOverflow="overflow">
                    <a:solidFill>
                      <a:srgbClr val="92D050"/>
                    </a:solidFill>
                  </a:tcPr>
                </a:tc>
                <a:tc>
                  <a:txBody>
                    <a:bodyPr/>
                    <a:lstStyle/>
                    <a:p>
                      <a:pPr marL="0" marR="0" lvl="0" indent="0" algn="ctr" rtl="0" eaLnBrk="1" fontAlgn="ctr" latinLnBrk="0" hangingPunct="1">
                        <a:lnSpc>
                          <a:spcPct val="100000"/>
                        </a:lnSpc>
                        <a:spcBef>
                          <a:spcPts val="0"/>
                        </a:spcBef>
                        <a:spcAft>
                          <a:spcPts val="0"/>
                        </a:spcAft>
                        <a:buClrTx/>
                        <a:buSzTx/>
                        <a:buFontTx/>
                        <a:buNone/>
                      </a:pPr>
                      <a:r>
                        <a:rPr lang="en-GB" sz="1200" b="0">
                          <a:ea typeface="Open Sans"/>
                          <a:cs typeface="Open Sans"/>
                        </a:rPr>
                        <a:t>📧 Email, 💻Website </a:t>
                      </a:r>
                    </a:p>
                  </a:txBody>
                  <a:tcPr marL="6350" marR="6350" marT="6350" marB="0" anchor="ctr">
                    <a:solidFill>
                      <a:schemeClr val="tx1">
                        <a:lumMod val="20000"/>
                        <a:lumOff val="80000"/>
                      </a:schemeClr>
                    </a:solidFill>
                  </a:tcPr>
                </a:tc>
                <a:tc gridSpan="3">
                  <a:txBody>
                    <a:bodyPr/>
                    <a:lstStyle/>
                    <a:p>
                      <a:pPr marL="0" lvl="0" indent="0" algn="ctr">
                        <a:lnSpc>
                          <a:spcPct val="100000"/>
                        </a:lnSpc>
                        <a:buNone/>
                      </a:pPr>
                      <a:r>
                        <a:rPr lang="en-GB" sz="1400" b="1" i="0" u="none" strike="noStrike" baseline="0" noProof="0">
                          <a:solidFill>
                            <a:srgbClr val="54575B"/>
                          </a:solidFill>
                          <a:latin typeface="Open Sans"/>
                        </a:rPr>
                        <a:t>Customer Referral Program</a:t>
                      </a:r>
                      <a:endParaRPr lang="en-GB" i="0" strike="noStrike" baseline="0" noProof="0">
                        <a:solidFill>
                          <a:srgbClr val="54575B"/>
                        </a:solidFill>
                        <a:latin typeface="Open Sans"/>
                      </a:endParaRPr>
                    </a:p>
                  </a:txBody>
                  <a:tcPr marL="6350" marR="6350" marT="6350" marB="0" anchor="ctr">
                    <a:solidFill>
                      <a:srgbClr val="92D050"/>
                    </a:solidFill>
                  </a:tcPr>
                </a:tc>
                <a:tc hMerge="1">
                  <a:txBody>
                    <a:bodyPr/>
                    <a:lstStyle/>
                    <a:p>
                      <a:endParaRPr lang="en-GB"/>
                    </a:p>
                  </a:txBody>
                  <a:tcPr/>
                </a:tc>
                <a:tc hMerge="1">
                  <a:txBody>
                    <a:bodyPr/>
                    <a:lstStyle/>
                    <a:p>
                      <a:endParaRPr lang="en-US"/>
                    </a:p>
                  </a:txBody>
                  <a:tcPr marL="6350" marR="6350" marT="6350" marB="0" anchor="ctr">
                    <a:solidFill>
                      <a:schemeClr val="bg1">
                        <a:lumMod val="85000"/>
                      </a:schemeClr>
                    </a:solidFill>
                  </a:tcPr>
                </a:tc>
                <a:extLst>
                  <a:ext uri="{0D108BD9-81ED-4DB2-BD59-A6C34878D82A}">
                    <a16:rowId xmlns:a16="http://schemas.microsoft.com/office/drawing/2014/main" val="4177792537"/>
                  </a:ext>
                </a:extLst>
              </a:tr>
              <a:tr h="389654">
                <a:tc vMerge="1">
                  <a:txBody>
                    <a:bodyPr/>
                    <a:lstStyle/>
                    <a:p>
                      <a:endParaRPr lang="en-GB"/>
                    </a:p>
                  </a:txBody>
                  <a:tcPr/>
                </a:tc>
                <a:tc>
                  <a:txBody>
                    <a:bodyPr/>
                    <a:lstStyle/>
                    <a:p>
                      <a:pPr marL="0" marR="0" lvl="0" indent="0" algn="ctr">
                        <a:lnSpc>
                          <a:spcPct val="100000"/>
                        </a:lnSpc>
                        <a:spcBef>
                          <a:spcPts val="0"/>
                        </a:spcBef>
                        <a:spcAft>
                          <a:spcPts val="0"/>
                        </a:spcAft>
                        <a:buNone/>
                      </a:pPr>
                      <a:r>
                        <a:rPr lang="en-GB" sz="1200" b="0" i="0" u="none" strike="noStrike" noProof="0">
                          <a:solidFill>
                            <a:srgbClr val="54575B"/>
                          </a:solidFill>
                          <a:latin typeface="Open Sans"/>
                        </a:rPr>
                        <a:t>📧 Email, 💻Webinar/website  </a:t>
                      </a:r>
                      <a:r>
                        <a:rPr lang="en-GB" sz="1200" b="0" i="0" u="none" strike="noStrike" noProof="0">
                          <a:solidFill>
                            <a:schemeClr val="dk1"/>
                          </a:solidFill>
                          <a:latin typeface="Open Sans"/>
                        </a:rPr>
                        <a:t>👍</a:t>
                      </a:r>
                      <a:r>
                        <a:rPr lang="en-GB" sz="1200" b="0" i="0" u="none" strike="noStrike" noProof="0">
                          <a:solidFill>
                            <a:srgbClr val="54575B"/>
                          </a:solidFill>
                          <a:latin typeface="Open Sans"/>
                        </a:rPr>
                        <a:t>Social </a:t>
                      </a:r>
                    </a:p>
                  </a:txBody>
                  <a:tcPr marL="6350" marR="6350" marT="6350" marB="0" anchor="ctr">
                    <a:solidFill>
                      <a:schemeClr val="tx1">
                        <a:lumMod val="20000"/>
                        <a:lumOff val="80000"/>
                      </a:schemeClr>
                    </a:solidFill>
                  </a:tcPr>
                </a:tc>
                <a:tc gridSpan="3">
                  <a:txBody>
                    <a:bodyPr/>
                    <a:lstStyle/>
                    <a:p>
                      <a:pPr marL="0" marR="0" lvl="0" indent="0" algn="ctr">
                        <a:lnSpc>
                          <a:spcPct val="100000"/>
                        </a:lnSpc>
                        <a:spcBef>
                          <a:spcPts val="0"/>
                        </a:spcBef>
                        <a:spcAft>
                          <a:spcPts val="0"/>
                        </a:spcAft>
                        <a:buNone/>
                      </a:pPr>
                      <a:r>
                        <a:rPr lang="en-GB" sz="1400" b="1"/>
                        <a:t>PIR Campaign webinar series, email and promo</a:t>
                      </a:r>
                      <a:endParaRPr lang="en-GB" sz="1400" b="1" i="0" u="none" strike="noStrike" noProof="0">
                        <a:latin typeface="Open Sans"/>
                      </a:endParaRPr>
                    </a:p>
                  </a:txBody>
                  <a:tcPr marL="6350" marR="6350" marT="6350" marB="0" anchor="ctr">
                    <a:solidFill>
                      <a:srgbClr val="92D050"/>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400" b="1"/>
                    </a:p>
                  </a:txBody>
                  <a:tcPr marL="6350" marR="6350" marT="6350" marB="0" anchor="ctr">
                    <a:solidFill>
                      <a:schemeClr val="accent4">
                        <a:lumMod val="60000"/>
                        <a:lumOff val="40000"/>
                      </a:schemeClr>
                    </a:solidFill>
                  </a:tcPr>
                </a:tc>
                <a:tc hMerge="1">
                  <a:txBody>
                    <a:bodyPr/>
                    <a:lstStyle/>
                    <a:p>
                      <a:endParaRPr lang="en-US"/>
                    </a:p>
                  </a:txBody>
                  <a:tcPr marL="6350" marR="6350" marT="6350" marB="0" anchor="ctr">
                    <a:solidFill>
                      <a:schemeClr val="bg1">
                        <a:lumMod val="85000"/>
                      </a:schemeClr>
                    </a:solidFill>
                  </a:tcPr>
                </a:tc>
                <a:extLst>
                  <a:ext uri="{0D108BD9-81ED-4DB2-BD59-A6C34878D82A}">
                    <a16:rowId xmlns:a16="http://schemas.microsoft.com/office/drawing/2014/main" val="2030382087"/>
                  </a:ext>
                </a:extLst>
              </a:tr>
              <a:tr h="265673">
                <a:tc vMerge="1">
                  <a:txBody>
                    <a:bodyPr/>
                    <a:lstStyle/>
                    <a:p>
                      <a:endParaRPr lang="en-GB"/>
                    </a:p>
                  </a:txBody>
                  <a:tcPr/>
                </a:tc>
                <a:tc>
                  <a:txBody>
                    <a:bodyPr/>
                    <a:lstStyle/>
                    <a:p>
                      <a:pPr marL="0" lvl="0" indent="0" algn="ctr">
                        <a:lnSpc>
                          <a:spcPct val="100000"/>
                        </a:lnSpc>
                        <a:spcBef>
                          <a:spcPts val="0"/>
                        </a:spcBef>
                        <a:spcAft>
                          <a:spcPts val="0"/>
                        </a:spcAft>
                        <a:buNone/>
                      </a:pPr>
                      <a:r>
                        <a:rPr lang="en-GB" sz="1200" b="0" i="0" u="none" strike="noStrike" noProof="0">
                          <a:solidFill>
                            <a:srgbClr val="54575B"/>
                          </a:solidFill>
                          <a:latin typeface="Open Sans"/>
                        </a:rPr>
                        <a:t>📧 Email </a:t>
                      </a:r>
                      <a:endParaRPr lang="en-US"/>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r>
                        <a:rPr lang="en-GB" sz="1400" b="1"/>
                        <a:t>TKI 3 webinar series and outreach</a:t>
                      </a:r>
                      <a:endParaRPr lang="en-US"/>
                    </a:p>
                  </a:txBody>
                  <a:tcPr marL="6350" marR="6350" marT="6350" marB="0" anchor="ctr">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86997328"/>
                  </a:ext>
                </a:extLst>
              </a:tr>
              <a:tr h="301096">
                <a:tc vMerge="1">
                  <a:txBody>
                    <a:bodyPr/>
                    <a:lstStyle/>
                    <a:p>
                      <a:pPr algn="ctr" fontAlgn="ctr"/>
                      <a:endParaRPr lang="en-GB" sz="1400" b="0" i="0" u="none" strike="noStrike">
                        <a:solidFill>
                          <a:srgbClr val="000000"/>
                        </a:solidFill>
                        <a:effectLst/>
                        <a:latin typeface="Calibri" panose="020F0502020204030204" pitchFamily="34" charset="0"/>
                      </a:endParaRPr>
                    </a:p>
                  </a:txBody>
                  <a:tcPr marL="6350" marR="6350" marT="6350" marB="0" anchor="c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a:ea typeface="Open Sans"/>
                          <a:cs typeface="Open Sans"/>
                        </a:rPr>
                        <a:t>📧 Email</a:t>
                      </a:r>
                    </a:p>
                  </a:txBody>
                  <a:tcPr marL="6350" marR="6350" marT="6350" marB="0" anchor="ctr">
                    <a:solidFill>
                      <a:schemeClr val="tx1">
                        <a:lumMod val="20000"/>
                        <a:lumOff val="80000"/>
                      </a:schemeClr>
                    </a:solidFill>
                  </a:tcPr>
                </a:tc>
                <a:tc gridSpan="2">
                  <a:txBody>
                    <a:bodyPr/>
                    <a:lstStyle/>
                    <a:p>
                      <a:pPr marL="0" marR="0" lvl="0" indent="0" algn="ctr" rtl="0" eaLnBrk="1" fontAlgn="ctr" latinLnBrk="0" hangingPunct="1">
                        <a:lnSpc>
                          <a:spcPct val="100000"/>
                        </a:lnSpc>
                        <a:spcBef>
                          <a:spcPts val="0"/>
                        </a:spcBef>
                        <a:spcAft>
                          <a:spcPts val="0"/>
                        </a:spcAft>
                        <a:buClrTx/>
                        <a:buSzTx/>
                        <a:buFontTx/>
                        <a:buNone/>
                      </a:pPr>
                      <a:r>
                        <a:rPr lang="en-GB" sz="1400" b="1" u="none" strike="noStrike" kern="1200">
                          <a:solidFill>
                            <a:schemeClr val="dk1"/>
                          </a:solidFill>
                          <a:effectLst/>
                          <a:latin typeface="+mn-lt"/>
                          <a:ea typeface="+mn-ea"/>
                          <a:cs typeface="+mn-cs"/>
                        </a:rPr>
                        <a:t>BYB – FYE Local gov &amp; Gov/Healthcare </a:t>
                      </a:r>
                    </a:p>
                  </a:txBody>
                  <a:tcPr marL="6350" marR="6350" marT="6350" marB="0" anchor="ctr">
                    <a:solidFill>
                      <a:srgbClr val="92D050"/>
                    </a:solidFill>
                  </a:tcPr>
                </a:tc>
                <a:tc hMerge="1">
                  <a:txBody>
                    <a:bodyPr/>
                    <a:lstStyle/>
                    <a:p>
                      <a:endParaRPr lang="en-GB"/>
                    </a:p>
                  </a:txBody>
                  <a:tcPr/>
                </a:tc>
                <a:tc>
                  <a:txBody>
                    <a:bodyPr/>
                    <a:lstStyle/>
                    <a:p>
                      <a:endParaRPr lang="en-GB"/>
                    </a:p>
                  </a:txBody>
                  <a:tcPr marL="6350" marR="6350" marT="6350" marB="0" anchor="ctr">
                    <a:solidFill>
                      <a:schemeClr val="bg1">
                        <a:lumMod val="85000"/>
                      </a:schemeClr>
                    </a:solidFill>
                  </a:tcPr>
                </a:tc>
                <a:extLst>
                  <a:ext uri="{0D108BD9-81ED-4DB2-BD59-A6C34878D82A}">
                    <a16:rowId xmlns:a16="http://schemas.microsoft.com/office/drawing/2014/main" val="2872032705"/>
                  </a:ext>
                </a:extLst>
              </a:tr>
            </a:tbl>
          </a:graphicData>
        </a:graphic>
      </p:graphicFrame>
      <p:graphicFrame>
        <p:nvGraphicFramePr>
          <p:cNvPr id="5" name="Table 4">
            <a:extLst>
              <a:ext uri="{FF2B5EF4-FFF2-40B4-BE49-F238E27FC236}">
                <a16:creationId xmlns:a16="http://schemas.microsoft.com/office/drawing/2014/main" id="{0B2C71BF-0EE6-855D-C349-8DFE40122FB8}"/>
              </a:ext>
            </a:extLst>
          </p:cNvPr>
          <p:cNvGraphicFramePr>
            <a:graphicFrameLocks noGrp="1"/>
          </p:cNvGraphicFramePr>
          <p:nvPr>
            <p:extLst>
              <p:ext uri="{D42A27DB-BD31-4B8C-83A1-F6EECF244321}">
                <p14:modId xmlns:p14="http://schemas.microsoft.com/office/powerpoint/2010/main" val="3929715390"/>
              </p:ext>
            </p:extLst>
          </p:nvPr>
        </p:nvGraphicFramePr>
        <p:xfrm>
          <a:off x="331075" y="3429390"/>
          <a:ext cx="11347272" cy="2679054"/>
        </p:xfrm>
        <a:graphic>
          <a:graphicData uri="http://schemas.openxmlformats.org/drawingml/2006/table">
            <a:tbl>
              <a:tblPr firstRow="1" firstCol="1">
                <a:tableStyleId>{5C22544A-7EE6-4342-B048-85BDC9FD1C3A}</a:tableStyleId>
              </a:tblPr>
              <a:tblGrid>
                <a:gridCol w="1336145">
                  <a:extLst>
                    <a:ext uri="{9D8B030D-6E8A-4147-A177-3AD203B41FA5}">
                      <a16:colId xmlns:a16="http://schemas.microsoft.com/office/drawing/2014/main" val="4034135626"/>
                    </a:ext>
                  </a:extLst>
                </a:gridCol>
                <a:gridCol w="2411393">
                  <a:extLst>
                    <a:ext uri="{9D8B030D-6E8A-4147-A177-3AD203B41FA5}">
                      <a16:colId xmlns:a16="http://schemas.microsoft.com/office/drawing/2014/main" val="2931419843"/>
                    </a:ext>
                  </a:extLst>
                </a:gridCol>
                <a:gridCol w="2983513">
                  <a:extLst>
                    <a:ext uri="{9D8B030D-6E8A-4147-A177-3AD203B41FA5}">
                      <a16:colId xmlns:a16="http://schemas.microsoft.com/office/drawing/2014/main" val="3901093192"/>
                    </a:ext>
                  </a:extLst>
                </a:gridCol>
                <a:gridCol w="2539999">
                  <a:extLst>
                    <a:ext uri="{9D8B030D-6E8A-4147-A177-3AD203B41FA5}">
                      <a16:colId xmlns:a16="http://schemas.microsoft.com/office/drawing/2014/main" val="1206948338"/>
                    </a:ext>
                  </a:extLst>
                </a:gridCol>
                <a:gridCol w="2076222">
                  <a:extLst>
                    <a:ext uri="{9D8B030D-6E8A-4147-A177-3AD203B41FA5}">
                      <a16:colId xmlns:a16="http://schemas.microsoft.com/office/drawing/2014/main" val="4070929576"/>
                    </a:ext>
                  </a:extLst>
                </a:gridCol>
              </a:tblGrid>
              <a:tr h="426982">
                <a:tc>
                  <a:txBody>
                    <a:bodyPr/>
                    <a:lstStyle/>
                    <a:p>
                      <a:pPr algn="ctr" fontAlgn="b"/>
                      <a:endParaRPr lang="en-GB" sz="1400" b="0" i="0" u="none" strike="noStrike">
                        <a:solidFill>
                          <a:srgbClr val="000000"/>
                        </a:solidFill>
                        <a:effectLst/>
                        <a:latin typeface="Calibri" panose="020F0502020204030204" pitchFamily="34" charset="0"/>
                      </a:endParaRPr>
                    </a:p>
                  </a:txBody>
                  <a:tcPr marL="6350" marR="6350" marT="6350" marB="0" anchor="b">
                    <a:solidFill>
                      <a:schemeClr val="tx1">
                        <a:lumMod val="20000"/>
                        <a:lumOff val="80000"/>
                      </a:schemeClr>
                    </a:solidFill>
                  </a:tcPr>
                </a:tc>
                <a:tc>
                  <a:txBody>
                    <a:bodyPr/>
                    <a:lstStyle/>
                    <a:p>
                      <a:pPr algn="ctr" fontAlgn="ctr"/>
                      <a:r>
                        <a:rPr lang="en-GB" sz="1400" b="1" u="none" strike="noStrike" kern="1200">
                          <a:solidFill>
                            <a:schemeClr val="tx1"/>
                          </a:solidFill>
                          <a:effectLst/>
                          <a:latin typeface="+mn-lt"/>
                          <a:ea typeface="+mn-ea"/>
                          <a:cs typeface="+mn-cs"/>
                        </a:rPr>
                        <a:t>Channel</a:t>
                      </a:r>
                    </a:p>
                  </a:txBody>
                  <a:tcPr marL="6350" marR="6350" marT="6350" marB="0" anchor="ctr">
                    <a:solidFill>
                      <a:schemeClr val="bg1">
                        <a:lumMod val="75000"/>
                      </a:schemeClr>
                    </a:solidFill>
                  </a:tcPr>
                </a:tc>
                <a:tc>
                  <a:txBody>
                    <a:bodyPr/>
                    <a:lstStyle/>
                    <a:p>
                      <a:pPr algn="ctr" fontAlgn="ctr"/>
                      <a:r>
                        <a:rPr lang="en-GB" sz="1400" u="none" strike="noStrike">
                          <a:solidFill>
                            <a:schemeClr val="tx1"/>
                          </a:solidFill>
                          <a:effectLst/>
                        </a:rPr>
                        <a:t>January</a:t>
                      </a:r>
                      <a:endParaRPr lang="en-GB" sz="1400" b="0" i="0" u="none" strike="noStrike">
                        <a:solidFill>
                          <a:schemeClr val="tx1"/>
                        </a:solidFill>
                        <a:effectLst/>
                        <a:latin typeface="Calibri" panose="020F0502020204030204" pitchFamily="34" charset="0"/>
                      </a:endParaRPr>
                    </a:p>
                  </a:txBody>
                  <a:tcPr marL="6350" marR="6350" marT="6350" marB="0" anchor="ctr">
                    <a:solidFill>
                      <a:schemeClr val="bg1">
                        <a:lumMod val="75000"/>
                      </a:schemeClr>
                    </a:solidFill>
                  </a:tcPr>
                </a:tc>
                <a:tc>
                  <a:txBody>
                    <a:bodyPr/>
                    <a:lstStyle/>
                    <a:p>
                      <a:pPr algn="ctr" fontAlgn="ctr"/>
                      <a:endParaRPr lang="en-GB" sz="1400" u="none" strike="noStrike">
                        <a:solidFill>
                          <a:schemeClr val="tx1"/>
                        </a:solidFill>
                        <a:effectLst/>
                      </a:endParaRPr>
                    </a:p>
                    <a:p>
                      <a:pPr lvl="0" algn="ctr">
                        <a:buNone/>
                      </a:pPr>
                      <a:r>
                        <a:rPr lang="en-GB" sz="1400" u="none" strike="noStrike">
                          <a:solidFill>
                            <a:schemeClr val="tx1"/>
                          </a:solidFill>
                          <a:effectLst/>
                        </a:rPr>
                        <a:t>February </a:t>
                      </a:r>
                    </a:p>
                    <a:p>
                      <a:pPr lvl="0" algn="ctr">
                        <a:buNone/>
                      </a:pPr>
                      <a:endParaRPr lang="en-GB" sz="1400" u="none" strike="noStrike">
                        <a:solidFill>
                          <a:schemeClr val="tx1"/>
                        </a:solidFill>
                        <a:effectLst/>
                      </a:endParaRPr>
                    </a:p>
                  </a:txBody>
                  <a:tcPr marL="6350" marR="6350" marT="6350" marB="0" anchor="ctr">
                    <a:solidFill>
                      <a:schemeClr val="bg1">
                        <a:lumMod val="75000"/>
                      </a:schemeClr>
                    </a:solidFill>
                  </a:tcPr>
                </a:tc>
                <a:tc>
                  <a:txBody>
                    <a:bodyPr/>
                    <a:lstStyle/>
                    <a:p>
                      <a:pPr algn="ctr" fontAlgn="ctr"/>
                      <a:r>
                        <a:rPr lang="en-GB" sz="1400" u="none" strike="noStrike">
                          <a:solidFill>
                            <a:schemeClr val="tx1"/>
                          </a:solidFill>
                          <a:effectLst/>
                        </a:rPr>
                        <a:t>March</a:t>
                      </a:r>
                      <a:endParaRPr lang="en-GB" sz="1400" b="0" i="0" u="none" strike="noStrike">
                        <a:solidFill>
                          <a:schemeClr val="tx1"/>
                        </a:solidFill>
                        <a:effectLst/>
                        <a:latin typeface="Calibri" panose="020F0502020204030204" pitchFamily="34" charset="0"/>
                      </a:endParaRPr>
                    </a:p>
                  </a:txBody>
                  <a:tcPr marL="6350" marR="6350" marT="6350" marB="0" anchor="ctr">
                    <a:solidFill>
                      <a:schemeClr val="bg1">
                        <a:lumMod val="75000"/>
                      </a:schemeClr>
                    </a:solidFill>
                  </a:tcPr>
                </a:tc>
                <a:extLst>
                  <a:ext uri="{0D108BD9-81ED-4DB2-BD59-A6C34878D82A}">
                    <a16:rowId xmlns:a16="http://schemas.microsoft.com/office/drawing/2014/main" val="1502108235"/>
                  </a:ext>
                </a:extLst>
              </a:tr>
              <a:tr h="288026">
                <a:tc rowSpan="3">
                  <a:txBody>
                    <a:bodyPr/>
                    <a:lstStyle/>
                    <a:p>
                      <a:pPr algn="ctr">
                        <a:buNone/>
                      </a:pPr>
                      <a:endParaRPr lang="en-US" sz="1400" b="1" kern="1200">
                        <a:solidFill>
                          <a:schemeClr val="tx1"/>
                        </a:solidFill>
                        <a:latin typeface="+mn-lt"/>
                        <a:ea typeface="+mn-ea"/>
                        <a:cs typeface="+mn-cs"/>
                      </a:endParaRPr>
                    </a:p>
                    <a:p>
                      <a:pPr lvl="0" algn="ctr">
                        <a:buNone/>
                      </a:pPr>
                      <a:endParaRPr lang="en-US" sz="1400" b="1" kern="1200">
                        <a:solidFill>
                          <a:schemeClr val="tx1"/>
                        </a:solidFill>
                        <a:latin typeface="+mn-lt"/>
                        <a:ea typeface="+mn-ea"/>
                        <a:cs typeface="+mn-cs"/>
                      </a:endParaRPr>
                    </a:p>
                    <a:p>
                      <a:pPr lvl="0" algn="ctr">
                        <a:buNone/>
                      </a:pPr>
                      <a:r>
                        <a:rPr lang="en-US" sz="1400" b="1" kern="1200">
                          <a:solidFill>
                            <a:schemeClr val="tx1"/>
                          </a:solidFill>
                          <a:latin typeface="+mn-lt"/>
                          <a:ea typeface="+mn-ea"/>
                          <a:cs typeface="+mn-cs"/>
                        </a:rPr>
                        <a:t>Prospect</a:t>
                      </a:r>
                    </a:p>
                  </a:txBody>
                  <a:tcPr marL="0" marR="0" marT="0" marB="0" horzOverflow="overflow">
                    <a:solidFill>
                      <a:srgbClr val="FFC000"/>
                    </a:solidFill>
                  </a:tcPr>
                </a:tc>
                <a:tc>
                  <a:txBody>
                    <a:bodyPr/>
                    <a:lstStyle/>
                    <a:p>
                      <a:pPr marL="0" marR="0" lvl="0" indent="0" algn="ctr" rtl="0" eaLnBrk="1" fontAlgn="ctr" latinLnBrk="0" hangingPunct="1">
                        <a:lnSpc>
                          <a:spcPct val="100000"/>
                        </a:lnSpc>
                        <a:spcBef>
                          <a:spcPts val="0"/>
                        </a:spcBef>
                        <a:spcAft>
                          <a:spcPts val="0"/>
                        </a:spcAft>
                        <a:buClrTx/>
                        <a:buSzTx/>
                        <a:buFontTx/>
                        <a:buNone/>
                      </a:pPr>
                      <a:r>
                        <a:rPr lang="en-GB" sz="1200" b="0">
                          <a:ea typeface="Open Sans"/>
                          <a:cs typeface="Open Sans"/>
                        </a:rPr>
                        <a:t> 📧 Email, 💻Webinar/website,</a:t>
                      </a:r>
                      <a:endParaRPr lang="en-US"/>
                    </a:p>
                    <a:p>
                      <a:pPr marL="0" marR="0" lvl="0" indent="0" algn="ctr">
                        <a:lnSpc>
                          <a:spcPct val="100000"/>
                        </a:lnSpc>
                        <a:spcBef>
                          <a:spcPts val="0"/>
                        </a:spcBef>
                        <a:spcAft>
                          <a:spcPts val="0"/>
                        </a:spcAft>
                        <a:buClrTx/>
                        <a:buSzTx/>
                        <a:buFontTx/>
                        <a:buNone/>
                      </a:pPr>
                      <a:r>
                        <a:rPr lang="en-GB" sz="1200" b="0">
                          <a:ea typeface="Open Sans"/>
                          <a:cs typeface="Open Sans"/>
                        </a:rPr>
                        <a:t> </a:t>
                      </a:r>
                      <a:r>
                        <a:rPr lang="en-GB" sz="1200" b="0" kern="1200">
                          <a:solidFill>
                            <a:schemeClr val="dk1"/>
                          </a:solidFill>
                          <a:latin typeface="+mn-lt"/>
                          <a:ea typeface="Open Sans"/>
                          <a:cs typeface="Open Sans"/>
                        </a:rPr>
                        <a:t>👍</a:t>
                      </a:r>
                      <a:r>
                        <a:rPr lang="en-GB" sz="1200" b="0">
                          <a:ea typeface="Open Sans"/>
                          <a:cs typeface="Open Sans"/>
                        </a:rPr>
                        <a:t>Social under consideration</a:t>
                      </a:r>
                    </a:p>
                  </a:txBody>
                  <a:tcPr marL="6350" marR="6350" marT="6350" marB="0" anchor="ctr">
                    <a:solidFill>
                      <a:schemeClr val="tx1">
                        <a:lumMod val="20000"/>
                        <a:lumOff val="80000"/>
                      </a:schemeClr>
                    </a:solidFill>
                  </a:tcPr>
                </a:tc>
                <a:tc gridSpan="3">
                  <a:txBody>
                    <a:bodyPr/>
                    <a:lstStyle/>
                    <a:p>
                      <a:pPr marL="0" marR="0" lvl="0" indent="0" algn="ctr">
                        <a:lnSpc>
                          <a:spcPct val="100000"/>
                        </a:lnSpc>
                        <a:spcBef>
                          <a:spcPts val="0"/>
                        </a:spcBef>
                        <a:spcAft>
                          <a:spcPts val="0"/>
                        </a:spcAft>
                        <a:buNone/>
                      </a:pPr>
                      <a:r>
                        <a:rPr lang="en-GB" sz="1400" b="1" i="0" u="none" strike="noStrike" noProof="0">
                          <a:solidFill>
                            <a:srgbClr val="54575B"/>
                          </a:solidFill>
                          <a:latin typeface="Open Sans"/>
                          <a:hlinkClick r:id="rId3" action="ppaction://hlinksldjump"/>
                        </a:rPr>
                        <a:t>PIR campaign</a:t>
                      </a:r>
                      <a:endParaRPr lang="en-US">
                        <a:hlinkClick r:id="rId3" action="ppaction://hlinksldjump"/>
                      </a:endParaRPr>
                    </a:p>
                  </a:txBody>
                  <a:tcPr marL="6350" marR="6350" marT="6350" marB="0" anchor="ctr">
                    <a:solidFill>
                      <a:srgbClr val="FFC000"/>
                    </a:solidFill>
                  </a:tcPr>
                </a:tc>
                <a:tc hMerge="1">
                  <a:txBody>
                    <a:bodyPr/>
                    <a:lstStyle/>
                    <a:p>
                      <a:endParaRPr lang="en-GB"/>
                    </a:p>
                  </a:txBody>
                  <a:tcPr/>
                </a:tc>
                <a:tc hMerge="1">
                  <a:txBody>
                    <a:bodyPr/>
                    <a:lstStyle/>
                    <a:p>
                      <a:pPr algn="ctr" fontAlgn="ctr"/>
                      <a:endParaRPr lang="en-GB" sz="1400" b="0" i="0" u="none" strike="noStrike">
                        <a:solidFill>
                          <a:srgbClr val="000000"/>
                        </a:solidFill>
                        <a:effectLst/>
                        <a:latin typeface="Calibri" panose="020F0502020204030204" pitchFamily="34" charset="0"/>
                      </a:endParaRPr>
                    </a:p>
                  </a:txBody>
                  <a:tcPr marL="6350" marR="6350" marT="6350" marB="0" anchor="ctr">
                    <a:solidFill>
                      <a:schemeClr val="accent4">
                        <a:lumMod val="20000"/>
                        <a:lumOff val="80000"/>
                      </a:schemeClr>
                    </a:solidFill>
                  </a:tcPr>
                </a:tc>
                <a:extLst>
                  <a:ext uri="{0D108BD9-81ED-4DB2-BD59-A6C34878D82A}">
                    <a16:rowId xmlns:a16="http://schemas.microsoft.com/office/drawing/2014/main" val="3236091133"/>
                  </a:ext>
                </a:extLst>
              </a:tr>
              <a:tr h="349250">
                <a:tc vMerge="1">
                  <a:txBody>
                    <a:bodyPr/>
                    <a:lstStyle/>
                    <a:p>
                      <a:pPr algn="ctr" fontAlgn="ctr"/>
                      <a:r>
                        <a:rPr lang="en-GB" sz="1400" u="none" strike="noStrike">
                          <a:effectLst/>
                        </a:rPr>
                        <a:t>Prospect</a:t>
                      </a:r>
                      <a:endParaRPr lang="en-GB" sz="1400" b="0" i="0" u="none" strike="noStrike">
                        <a:solidFill>
                          <a:srgbClr val="000000"/>
                        </a:solidFill>
                        <a:effectLst/>
                        <a:latin typeface="Calibri" panose="020F0502020204030204" pitchFamily="34" charset="0"/>
                      </a:endParaRPr>
                    </a:p>
                  </a:txBody>
                  <a:tcPr marL="6350" marR="6350" marT="6350" marB="0" anchor="c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0">
                          <a:ea typeface="Open Sans"/>
                          <a:cs typeface="Open Sans"/>
                        </a:rPr>
                        <a:t>📧 Email, 💻Website, </a:t>
                      </a:r>
                      <a:r>
                        <a:rPr lang="en-GB" sz="1200" b="0" kern="1200">
                          <a:solidFill>
                            <a:schemeClr val="dk1"/>
                          </a:solidFill>
                          <a:latin typeface="+mn-lt"/>
                          <a:ea typeface="Open Sans"/>
                          <a:cs typeface="Open Sans"/>
                        </a:rPr>
                        <a:t>👍</a:t>
                      </a:r>
                      <a:r>
                        <a:rPr lang="en-GB" sz="1200" b="0">
                          <a:ea typeface="Open Sans"/>
                          <a:cs typeface="Open Sans"/>
                        </a:rPr>
                        <a:t>Social</a:t>
                      </a:r>
                    </a:p>
                  </a:txBody>
                  <a:tcPr marL="6350" marR="6350" marT="6350" marB="0" anchor="ctr">
                    <a:solidFill>
                      <a:schemeClr val="tx1">
                        <a:lumMod val="20000"/>
                        <a:lumOff val="80000"/>
                      </a:schemeClr>
                    </a:solidFill>
                  </a:tcPr>
                </a:tc>
                <a:tc gridSpan="3">
                  <a:txBody>
                    <a:bodyPr/>
                    <a:lstStyle/>
                    <a:p>
                      <a:pPr marL="0" marR="0" lvl="0" indent="0" algn="ctr">
                        <a:lnSpc>
                          <a:spcPct val="100000"/>
                        </a:lnSpc>
                        <a:spcBef>
                          <a:spcPts val="0"/>
                        </a:spcBef>
                        <a:spcAft>
                          <a:spcPts val="0"/>
                        </a:spcAft>
                        <a:buNone/>
                      </a:pPr>
                      <a:r>
                        <a:rPr lang="en-GB" sz="1400" b="1" i="0" u="none" strike="noStrike" noProof="0" err="1">
                          <a:solidFill>
                            <a:srgbClr val="54575B"/>
                          </a:solidFill>
                          <a:latin typeface="Open Sans"/>
                        </a:rPr>
                        <a:t>PoP</a:t>
                      </a:r>
                      <a:r>
                        <a:rPr lang="en-GB" sz="1400" b="1" i="0" u="none" strike="noStrike" noProof="0">
                          <a:solidFill>
                            <a:srgbClr val="54575B"/>
                          </a:solidFill>
                          <a:latin typeface="Open Sans"/>
                        </a:rPr>
                        <a:t> webinar attendee – PIR reports</a:t>
                      </a:r>
                      <a:endParaRPr lang="en-US"/>
                    </a:p>
                  </a:txBody>
                  <a:tcPr marL="6350" marR="6350" marT="6350" marB="0" anchor="ctr">
                    <a:solidFill>
                      <a:srgbClr val="FFC000"/>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400" b="1">
                        <a:ea typeface="Open Sans"/>
                        <a:cs typeface="Open Sans"/>
                      </a:endParaRPr>
                    </a:p>
                  </a:txBody>
                  <a:tcPr marL="6350" marR="6350" marT="6350" marB="0" anchor="ctr">
                    <a:solidFill>
                      <a:schemeClr val="accent6">
                        <a:lumMod val="60000"/>
                        <a:lumOff val="40000"/>
                      </a:schemeClr>
                    </a:solidFill>
                  </a:tcPr>
                </a:tc>
                <a:tc hMerge="1">
                  <a:txBody>
                    <a:bodyPr/>
                    <a:lstStyle/>
                    <a:p>
                      <a:endParaRPr lang="en-US"/>
                    </a:p>
                  </a:txBody>
                  <a:tcPr marL="6350" marR="6350" marT="6350" marB="0" anchor="ctr">
                    <a:solidFill>
                      <a:schemeClr val="bg1">
                        <a:lumMod val="85000"/>
                      </a:schemeClr>
                    </a:solidFill>
                  </a:tcPr>
                </a:tc>
                <a:extLst>
                  <a:ext uri="{0D108BD9-81ED-4DB2-BD59-A6C34878D82A}">
                    <a16:rowId xmlns:a16="http://schemas.microsoft.com/office/drawing/2014/main" val="4177792537"/>
                  </a:ext>
                </a:extLst>
              </a:tr>
              <a:tr h="288636">
                <a:tc vMerge="1">
                  <a:txBody>
                    <a:bodyPr/>
                    <a:lstStyle/>
                    <a:p>
                      <a:endParaRPr lang="en-GB"/>
                    </a:p>
                  </a:txBody>
                  <a:tcPr/>
                </a:tc>
                <a:tc>
                  <a:txBody>
                    <a:bodyPr/>
                    <a:lstStyle/>
                    <a:p>
                      <a:pPr marL="0" lvl="0" indent="0" algn="ctr">
                        <a:lnSpc>
                          <a:spcPct val="100000"/>
                        </a:lnSpc>
                        <a:spcBef>
                          <a:spcPts val="0"/>
                        </a:spcBef>
                        <a:spcAft>
                          <a:spcPts val="0"/>
                        </a:spcAft>
                        <a:buNone/>
                      </a:pPr>
                      <a:r>
                        <a:rPr lang="en-GB" sz="1200" b="0" i="0" u="none" strike="noStrike" noProof="0">
                          <a:solidFill>
                            <a:srgbClr val="54575B"/>
                          </a:solidFill>
                          <a:latin typeface="Open Sans"/>
                        </a:rPr>
                        <a:t>📧 Email,</a:t>
                      </a:r>
                      <a:endParaRPr lang="en-US"/>
                    </a:p>
                  </a:txBody>
                  <a:tcPr marL="6350" marR="6350" marT="6350" marB="0" anchor="ctr">
                    <a:solidFill>
                      <a:schemeClr val="tx1">
                        <a:lumMod val="20000"/>
                        <a:lumOff val="80000"/>
                      </a:schemeClr>
                    </a:solidFill>
                  </a:tcPr>
                </a:tc>
                <a:tc gridSpan="2">
                  <a:txBody>
                    <a:bodyPr/>
                    <a:lstStyle/>
                    <a:p>
                      <a:pPr marL="0" lvl="0" indent="0" algn="ctr">
                        <a:lnSpc>
                          <a:spcPct val="100000"/>
                        </a:lnSpc>
                        <a:spcBef>
                          <a:spcPts val="0"/>
                        </a:spcBef>
                        <a:spcAft>
                          <a:spcPts val="0"/>
                        </a:spcAft>
                        <a:buNone/>
                      </a:pPr>
                      <a:r>
                        <a:rPr lang="en-GB" sz="1400" b="1" i="0" u="none" strike="noStrike" noProof="0">
                          <a:hlinkClick r:id="rId4" action="ppaction://hlinksldjump"/>
                        </a:rPr>
                        <a:t>Levelling up webinar</a:t>
                      </a:r>
                      <a:r>
                        <a:rPr lang="en-GB" sz="1400" b="1" i="0" u="none" strike="noStrike" noProof="0"/>
                        <a:t> </a:t>
                      </a:r>
                    </a:p>
                  </a:txBody>
                  <a:tcPr marL="6350" marR="6350" marT="6350" marB="0" anchor="ctr">
                    <a:solidFill>
                      <a:srgbClr val="FFC000"/>
                    </a:solidFill>
                  </a:tcPr>
                </a:tc>
                <a:tc hMerge="1">
                  <a:txBody>
                    <a:bodyPr/>
                    <a:lstStyle/>
                    <a:p>
                      <a:endParaRPr lang="en-GB"/>
                    </a:p>
                  </a:txBody>
                  <a:tcPr/>
                </a:tc>
                <a:tc>
                  <a:txBody>
                    <a:bodyPr/>
                    <a:lstStyle/>
                    <a:p>
                      <a:pPr marL="0" lvl="0" indent="0" algn="ctr">
                        <a:lnSpc>
                          <a:spcPct val="100000"/>
                        </a:lnSpc>
                        <a:spcBef>
                          <a:spcPts val="0"/>
                        </a:spcBef>
                        <a:spcAft>
                          <a:spcPts val="0"/>
                        </a:spcAft>
                        <a:buNone/>
                      </a:pPr>
                      <a:endParaRPr lang="en-GB" sz="1400" b="1" i="0" u="none" strike="noStrike" noProof="0"/>
                    </a:p>
                  </a:txBody>
                  <a:tcPr marL="6350" marR="6350" marT="6350" marB="0" anchor="ctr">
                    <a:solidFill>
                      <a:schemeClr val="bg1">
                        <a:lumMod val="85000"/>
                      </a:schemeClr>
                    </a:solidFill>
                  </a:tcPr>
                </a:tc>
                <a:extLst>
                  <a:ext uri="{0D108BD9-81ED-4DB2-BD59-A6C34878D82A}">
                    <a16:rowId xmlns:a16="http://schemas.microsoft.com/office/drawing/2014/main" val="1615272991"/>
                  </a:ext>
                </a:extLst>
              </a:tr>
              <a:tr h="231321">
                <a:tc>
                  <a:txBody>
                    <a:bodyPr/>
                    <a:lstStyle/>
                    <a:p>
                      <a:pPr lvl="0" algn="ctr">
                        <a:buNone/>
                      </a:pPr>
                      <a:r>
                        <a:rPr lang="en-GB" sz="1400" u="none" strike="noStrike">
                          <a:effectLst/>
                        </a:rPr>
                        <a:t>Promotion</a:t>
                      </a:r>
                    </a:p>
                  </a:txBody>
                  <a:tcPr marL="6350" marR="6350" marT="6350" marB="0" anchor="ctr">
                    <a:solidFill>
                      <a:schemeClr val="accent5">
                        <a:lumMod val="75000"/>
                      </a:schemeClr>
                    </a:solidFill>
                  </a:tcPr>
                </a:tc>
                <a:tc>
                  <a:txBody>
                    <a:bodyPr/>
                    <a:lstStyle/>
                    <a:p>
                      <a:pPr lvl="0" algn="ctr">
                        <a:buNone/>
                      </a:pPr>
                      <a:r>
                        <a:rPr lang="en-GB" sz="1200" b="0" i="0" u="none" strike="noStrike" kern="1200" noProof="0">
                          <a:solidFill>
                            <a:srgbClr val="54575B"/>
                          </a:solidFill>
                          <a:latin typeface="Open Sans"/>
                        </a:rPr>
                        <a:t>📧 Email</a:t>
                      </a:r>
                      <a:endParaRPr lang="en-US"/>
                    </a:p>
                  </a:txBody>
                  <a:tcPr marL="6350" marR="6350" marT="6350" marB="0" anchor="ctr">
                    <a:solidFill>
                      <a:schemeClr val="tx1">
                        <a:lumMod val="20000"/>
                        <a:lumOff val="80000"/>
                      </a:schemeClr>
                    </a:solidFill>
                  </a:tcPr>
                </a:tc>
                <a:tc gridSpan="3">
                  <a:txBody>
                    <a:bodyPr/>
                    <a:lstStyle/>
                    <a:p>
                      <a:pPr lvl="0" algn="ctr">
                        <a:buNone/>
                      </a:pPr>
                      <a:r>
                        <a:rPr lang="en-GB" sz="1400" b="1" i="0" u="none" strike="noStrike" baseline="0" noProof="0">
                          <a:solidFill>
                            <a:srgbClr val="54575B"/>
                          </a:solidFill>
                          <a:effectLst/>
                          <a:latin typeface="Open Sans"/>
                        </a:rPr>
                        <a:t>Festival of work planning, event (June) &amp; F/U</a:t>
                      </a:r>
                      <a:endParaRPr lang="en-US"/>
                    </a:p>
                  </a:txBody>
                  <a:tcPr marL="6350" marR="6350" marT="6350" marB="0" anchor="ctr">
                    <a:solidFill>
                      <a:srgbClr val="FFC000"/>
                    </a:solidFill>
                  </a:tcPr>
                </a:tc>
                <a:tc hMerge="1">
                  <a:txBody>
                    <a:bodyPr/>
                    <a:lstStyle/>
                    <a:p>
                      <a:endParaRPr lang="en-GB"/>
                    </a:p>
                  </a:txBody>
                  <a:tcPr/>
                </a:tc>
                <a:tc hMerge="1">
                  <a:txBody>
                    <a:bodyPr/>
                    <a:lstStyle/>
                    <a:p>
                      <a:endParaRPr lang="en-US"/>
                    </a:p>
                  </a:txBody>
                  <a:tcPr marL="6350" marR="6350" marT="6350" marB="0" anchor="ctr">
                    <a:solidFill>
                      <a:schemeClr val="bg1">
                        <a:lumMod val="85000"/>
                      </a:schemeClr>
                    </a:solidFill>
                  </a:tcPr>
                </a:tc>
                <a:extLst>
                  <a:ext uri="{0D108BD9-81ED-4DB2-BD59-A6C34878D82A}">
                    <a16:rowId xmlns:a16="http://schemas.microsoft.com/office/drawing/2014/main" val="3684855946"/>
                  </a:ext>
                </a:extLst>
              </a:tr>
              <a:tr h="263769">
                <a:tc rowSpan="3">
                  <a:txBody>
                    <a:bodyPr/>
                    <a:lstStyle/>
                    <a:p>
                      <a:pPr lvl="0" algn="ctr">
                        <a:buNone/>
                      </a:pPr>
                      <a:endParaRPr lang="en-GB" sz="1400" u="none" strike="noStrike">
                        <a:effectLst/>
                      </a:endParaRPr>
                    </a:p>
                  </a:txBody>
                  <a:tcPr marL="6350" marR="6350" marT="6350" marB="0" anchor="ctr">
                    <a:solidFill>
                      <a:srgbClr val="FFC000"/>
                    </a:solidFill>
                  </a:tcPr>
                </a:tc>
                <a:tc>
                  <a:txBody>
                    <a:bodyPr/>
                    <a:lstStyle/>
                    <a:p>
                      <a:pPr lvl="0" algn="ctr">
                        <a:buNone/>
                      </a:pPr>
                      <a:r>
                        <a:rPr lang="en-GB" sz="1200" b="0" i="0" u="none" strike="noStrike" kern="1200" noProof="0">
                          <a:solidFill>
                            <a:schemeClr val="dk1"/>
                          </a:solidFill>
                          <a:latin typeface="Open Sans"/>
                        </a:rPr>
                        <a:t>🔍Search &amp; Display Ads</a:t>
                      </a:r>
                      <a:endParaRPr lang="en-US"/>
                    </a:p>
                  </a:txBody>
                  <a:tcPr marL="6350" marR="6350" marT="6350" marB="0" anchor="ctr">
                    <a:solidFill>
                      <a:schemeClr val="tx1">
                        <a:lumMod val="20000"/>
                        <a:lumOff val="80000"/>
                      </a:schemeClr>
                    </a:solidFill>
                  </a:tcPr>
                </a:tc>
                <a:tc gridSpan="3">
                  <a:txBody>
                    <a:bodyPr/>
                    <a:lstStyle/>
                    <a:p>
                      <a:pPr lvl="0" algn="ctr">
                        <a:buNone/>
                      </a:pPr>
                      <a:r>
                        <a:rPr lang="en-GB" sz="1400" b="1" i="0" u="none" strike="noStrike" noProof="0">
                          <a:solidFill>
                            <a:srgbClr val="54575B"/>
                          </a:solidFill>
                          <a:effectLst/>
                          <a:latin typeface="Open Sans"/>
                        </a:rPr>
                        <a:t>Google Ads Campaign </a:t>
                      </a:r>
                    </a:p>
                  </a:txBody>
                  <a:tcPr marL="6350" marR="6350" marT="6350" marB="0" anchor="ct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91223949"/>
                  </a:ext>
                </a:extLst>
              </a:tr>
              <a:tr h="263769">
                <a:tc vMerge="1">
                  <a:txBody>
                    <a:bodyPr/>
                    <a:lstStyle/>
                    <a:p>
                      <a:endParaRPr lang="en-US"/>
                    </a:p>
                  </a:txBody>
                  <a:tcPr marL="6350" marR="6350" marT="6350" marB="0" anchor="ctr">
                    <a:solidFill>
                      <a:schemeClr val="accent5">
                        <a:lumMod val="75000"/>
                      </a:schemeClr>
                    </a:solidFill>
                  </a:tcPr>
                </a:tc>
                <a:tc>
                  <a:txBody>
                    <a:bodyPr/>
                    <a:lstStyle/>
                    <a:p>
                      <a:pPr lvl="0" algn="ctr">
                        <a:buNone/>
                      </a:pPr>
                      <a:r>
                        <a:rPr lang="en-GB" sz="1200" b="0" i="0" u="none" strike="noStrike" kern="1200" noProof="0">
                          <a:solidFill>
                            <a:schemeClr val="dk1"/>
                          </a:solidFill>
                          <a:latin typeface="Open Sans"/>
                        </a:rPr>
                        <a:t>👍 Social Media Ads </a:t>
                      </a:r>
                      <a:endParaRPr lang="en-US"/>
                    </a:p>
                  </a:txBody>
                  <a:tcPr marL="6350" marR="6350" marT="6350" marB="0" anchor="ctr">
                    <a:solidFill>
                      <a:schemeClr val="tx1">
                        <a:lumMod val="20000"/>
                        <a:lumOff val="80000"/>
                      </a:schemeClr>
                    </a:solidFill>
                  </a:tcPr>
                </a:tc>
                <a:tc gridSpan="3">
                  <a:txBody>
                    <a:bodyPr/>
                    <a:lstStyle/>
                    <a:p>
                      <a:pPr lvl="0" algn="ctr">
                        <a:buNone/>
                      </a:pPr>
                      <a:r>
                        <a:rPr lang="en-GB" sz="1400" b="1" i="0" u="none" strike="noStrike" noProof="0">
                          <a:solidFill>
                            <a:srgbClr val="54575B"/>
                          </a:solidFill>
                          <a:effectLst/>
                          <a:latin typeface="Open Sans"/>
                        </a:rPr>
                        <a:t>LinkedIn Ads Campaign </a:t>
                      </a:r>
                      <a:endParaRPr lang="en-US"/>
                    </a:p>
                  </a:txBody>
                  <a:tcPr marL="6350" marR="6350" marT="6350" marB="0" anchor="ct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3873365"/>
                  </a:ext>
                </a:extLst>
              </a:tr>
              <a:tr h="263769">
                <a:tc vMerge="1">
                  <a:txBody>
                    <a:bodyPr/>
                    <a:lstStyle/>
                    <a:p>
                      <a:endParaRPr lang="en-US"/>
                    </a:p>
                  </a:txBody>
                  <a:tcPr marL="6350" marR="6350" marT="6350" marB="0" anchor="ctr">
                    <a:solidFill>
                      <a:schemeClr val="accent5">
                        <a:lumMod val="75000"/>
                      </a:schemeClr>
                    </a:solidFill>
                  </a:tcPr>
                </a:tc>
                <a:tc>
                  <a:txBody>
                    <a:bodyPr/>
                    <a:lstStyle/>
                    <a:p>
                      <a:pPr lvl="0" algn="ctr">
                        <a:buNone/>
                      </a:pPr>
                      <a:r>
                        <a:rPr lang="en-GB" sz="1200" b="0" i="0" u="none" strike="noStrike" kern="1200" noProof="0">
                          <a:solidFill>
                            <a:schemeClr val="dk1"/>
                          </a:solidFill>
                          <a:latin typeface="Open Sans"/>
                        </a:rPr>
                        <a:t>🔍Search, 👍</a:t>
                      </a:r>
                      <a:r>
                        <a:rPr lang="en-GB" sz="1200" b="0" i="0" u="none" strike="noStrike" kern="1200" noProof="0">
                          <a:solidFill>
                            <a:srgbClr val="54575B"/>
                          </a:solidFill>
                          <a:latin typeface="Open Sans"/>
                        </a:rPr>
                        <a:t>Social</a:t>
                      </a:r>
                      <a:endParaRPr lang="en-US"/>
                    </a:p>
                  </a:txBody>
                  <a:tcPr marL="6350" marR="6350" marT="6350" marB="0" anchor="ctr">
                    <a:solidFill>
                      <a:schemeClr val="tx1">
                        <a:lumMod val="20000"/>
                        <a:lumOff val="80000"/>
                      </a:schemeClr>
                    </a:solidFill>
                  </a:tcPr>
                </a:tc>
                <a:tc gridSpan="3">
                  <a:txBody>
                    <a:bodyPr/>
                    <a:lstStyle/>
                    <a:p>
                      <a:pPr lvl="0" algn="ctr">
                        <a:buNone/>
                      </a:pPr>
                      <a:r>
                        <a:rPr lang="en-GB" sz="1400" b="1" i="0" u="none" strike="noStrike" noProof="0">
                          <a:solidFill>
                            <a:srgbClr val="54575B"/>
                          </a:solidFill>
                          <a:effectLst/>
                          <a:latin typeface="Open Sans"/>
                        </a:rPr>
                        <a:t>Zoom retargeting – Google and LinkedIn  </a:t>
                      </a:r>
                    </a:p>
                  </a:txBody>
                  <a:tcPr marL="6350" marR="6350" marT="6350" marB="0" anchor="ctr">
                    <a:solidFill>
                      <a:srgbClr val="FFC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4134057"/>
                  </a:ext>
                </a:extLst>
              </a:tr>
            </a:tbl>
          </a:graphicData>
        </a:graphic>
      </p:graphicFrame>
    </p:spTree>
    <p:extLst>
      <p:ext uri="{BB962C8B-B14F-4D97-AF65-F5344CB8AC3E}">
        <p14:creationId xmlns:p14="http://schemas.microsoft.com/office/powerpoint/2010/main" val="184823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5C876-5A94-393C-7BE1-D1F723FFC969}"/>
              </a:ext>
            </a:extLst>
          </p:cNvPr>
          <p:cNvSpPr>
            <a:spLocks noGrp="1"/>
          </p:cNvSpPr>
          <p:nvPr>
            <p:ph type="title"/>
          </p:nvPr>
        </p:nvSpPr>
        <p:spPr>
          <a:xfrm>
            <a:off x="2569704" y="3130749"/>
            <a:ext cx="7052592" cy="596502"/>
          </a:xfrm>
        </p:spPr>
        <p:txBody>
          <a:bodyPr/>
          <a:lstStyle/>
          <a:p>
            <a:r>
              <a:rPr lang="en-GB"/>
              <a:t>Virtual User Series</a:t>
            </a:r>
            <a:endParaRPr lang="en-GB" sz="2400"/>
          </a:p>
        </p:txBody>
      </p:sp>
      <p:sp>
        <p:nvSpPr>
          <p:cNvPr id="5" name="Text Placeholder 1">
            <a:extLst>
              <a:ext uri="{FF2B5EF4-FFF2-40B4-BE49-F238E27FC236}">
                <a16:creationId xmlns:a16="http://schemas.microsoft.com/office/drawing/2014/main" id="{451E0FAD-BDD8-CE6E-9198-8BCAEE3FA201}"/>
              </a:ext>
            </a:extLst>
          </p:cNvPr>
          <p:cNvSpPr txBox="1">
            <a:spLocks/>
          </p:cNvSpPr>
          <p:nvPr/>
        </p:nvSpPr>
        <p:spPr>
          <a:xfrm>
            <a:off x="-451987" y="6329062"/>
            <a:ext cx="9906539" cy="52893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ea typeface="Open Sans"/>
              <a:cs typeface="Open Sans"/>
            </a:endParaRPr>
          </a:p>
        </p:txBody>
      </p:sp>
    </p:spTree>
    <p:extLst>
      <p:ext uri="{BB962C8B-B14F-4D97-AF65-F5344CB8AC3E}">
        <p14:creationId xmlns:p14="http://schemas.microsoft.com/office/powerpoint/2010/main" val="265382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51ABAE-E901-3418-F26A-6F1D43BA0F62}"/>
              </a:ext>
            </a:extLst>
          </p:cNvPr>
          <p:cNvSpPr>
            <a:spLocks noGrp="1"/>
          </p:cNvSpPr>
          <p:nvPr>
            <p:ph type="body" sz="quarter" idx="10"/>
          </p:nvPr>
        </p:nvSpPr>
        <p:spPr/>
        <p:txBody>
          <a:bodyPr/>
          <a:lstStyle/>
          <a:p>
            <a:endParaRPr lang="en-GB"/>
          </a:p>
        </p:txBody>
      </p:sp>
      <p:sp>
        <p:nvSpPr>
          <p:cNvPr id="3" name="Title 2">
            <a:extLst>
              <a:ext uri="{FF2B5EF4-FFF2-40B4-BE49-F238E27FC236}">
                <a16:creationId xmlns:a16="http://schemas.microsoft.com/office/drawing/2014/main" id="{116A361C-B0ED-5CFA-2346-FDF0F53B65BF}"/>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1781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5C876-5A94-393C-7BE1-D1F723FFC969}"/>
              </a:ext>
            </a:extLst>
          </p:cNvPr>
          <p:cNvSpPr>
            <a:spLocks noGrp="1"/>
          </p:cNvSpPr>
          <p:nvPr>
            <p:ph type="title"/>
          </p:nvPr>
        </p:nvSpPr>
        <p:spPr>
          <a:xfrm>
            <a:off x="2569704" y="3130749"/>
            <a:ext cx="7052592" cy="596502"/>
          </a:xfrm>
        </p:spPr>
        <p:txBody>
          <a:bodyPr/>
          <a:lstStyle/>
          <a:p>
            <a:r>
              <a:rPr lang="en-GB"/>
              <a:t>Campaigns </a:t>
            </a:r>
            <a:endParaRPr lang="en-GB" sz="2400"/>
          </a:p>
        </p:txBody>
      </p:sp>
      <p:sp>
        <p:nvSpPr>
          <p:cNvPr id="5" name="Text Placeholder 1">
            <a:extLst>
              <a:ext uri="{FF2B5EF4-FFF2-40B4-BE49-F238E27FC236}">
                <a16:creationId xmlns:a16="http://schemas.microsoft.com/office/drawing/2014/main" id="{451E0FAD-BDD8-CE6E-9198-8BCAEE3FA201}"/>
              </a:ext>
            </a:extLst>
          </p:cNvPr>
          <p:cNvSpPr txBox="1">
            <a:spLocks/>
          </p:cNvSpPr>
          <p:nvPr/>
        </p:nvSpPr>
        <p:spPr>
          <a:xfrm>
            <a:off x="-451987" y="6329062"/>
            <a:ext cx="9906539" cy="52893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ea typeface="Open Sans"/>
              <a:cs typeface="Open Sans"/>
            </a:endParaRPr>
          </a:p>
        </p:txBody>
      </p:sp>
    </p:spTree>
    <p:extLst>
      <p:ext uri="{BB962C8B-B14F-4D97-AF65-F5344CB8AC3E}">
        <p14:creationId xmlns:p14="http://schemas.microsoft.com/office/powerpoint/2010/main" val="3347112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399D58-9235-5C34-2CFC-3F6D4A73235E}"/>
              </a:ext>
            </a:extLst>
          </p:cNvPr>
          <p:cNvSpPr>
            <a:spLocks noGrp="1"/>
          </p:cNvSpPr>
          <p:nvPr>
            <p:ph type="title"/>
          </p:nvPr>
        </p:nvSpPr>
        <p:spPr/>
        <p:txBody>
          <a:bodyPr/>
          <a:lstStyle/>
          <a:p>
            <a:r>
              <a:rPr lang="en-GB"/>
              <a:t>UK Customer Referral Program </a:t>
            </a:r>
          </a:p>
        </p:txBody>
      </p:sp>
      <p:sp>
        <p:nvSpPr>
          <p:cNvPr id="6" name="TextBox 5">
            <a:extLst>
              <a:ext uri="{FF2B5EF4-FFF2-40B4-BE49-F238E27FC236}">
                <a16:creationId xmlns:a16="http://schemas.microsoft.com/office/drawing/2014/main" id="{47791928-1F2B-0E63-08F1-A6ABF9C6109B}"/>
              </a:ext>
            </a:extLst>
          </p:cNvPr>
          <p:cNvSpPr txBox="1"/>
          <p:nvPr/>
        </p:nvSpPr>
        <p:spPr>
          <a:xfrm>
            <a:off x="609763" y="1667311"/>
            <a:ext cx="2529860" cy="369332"/>
          </a:xfrm>
          <a:prstGeom prst="rect">
            <a:avLst/>
          </a:prstGeom>
          <a:noFill/>
        </p:spPr>
        <p:txBody>
          <a:bodyPr wrap="none" lIns="91440" tIns="45720" rIns="91440" bIns="45720" rtlCol="0" anchor="t">
            <a:spAutoFit/>
          </a:bodyPr>
          <a:lstStyle/>
          <a:p>
            <a:r>
              <a:rPr lang="en-GB"/>
              <a:t>🚀Launched Jan 2024</a:t>
            </a:r>
          </a:p>
        </p:txBody>
      </p:sp>
      <p:pic>
        <p:nvPicPr>
          <p:cNvPr id="2" name="Picture 1">
            <a:extLst>
              <a:ext uri="{FF2B5EF4-FFF2-40B4-BE49-F238E27FC236}">
                <a16:creationId xmlns:a16="http://schemas.microsoft.com/office/drawing/2014/main" id="{F106D90D-70E2-D033-5CE5-AC4E4CC5A729}"/>
              </a:ext>
            </a:extLst>
          </p:cNvPr>
          <p:cNvPicPr>
            <a:picLocks noChangeAspect="1"/>
          </p:cNvPicPr>
          <p:nvPr/>
        </p:nvPicPr>
        <p:blipFill>
          <a:blip r:embed="rId3"/>
          <a:stretch>
            <a:fillRect/>
          </a:stretch>
        </p:blipFill>
        <p:spPr>
          <a:xfrm>
            <a:off x="7343613" y="3079527"/>
            <a:ext cx="4238625" cy="334314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591A53C-2017-28DC-5CAB-C3EDF3AB1144}"/>
              </a:ext>
            </a:extLst>
          </p:cNvPr>
          <p:cNvSpPr txBox="1"/>
          <p:nvPr/>
        </p:nvSpPr>
        <p:spPr>
          <a:xfrm>
            <a:off x="609763" y="2289049"/>
            <a:ext cx="6097554" cy="5078313"/>
          </a:xfrm>
          <a:prstGeom prst="rect">
            <a:avLst/>
          </a:prstGeom>
          <a:noFill/>
        </p:spPr>
        <p:txBody>
          <a:bodyPr wrap="square" lIns="91440" tIns="45720" rIns="91440" bIns="45720" anchor="t">
            <a:spAutoFit/>
          </a:bodyPr>
          <a:lstStyle/>
          <a:p>
            <a:pPr>
              <a:buClr>
                <a:srgbClr val="19AABA"/>
              </a:buClr>
            </a:pPr>
            <a:r>
              <a:rPr lang="en-GB" b="1" u="sng">
                <a:ea typeface="Open Sans"/>
                <a:cs typeface="Open Sans"/>
              </a:rPr>
              <a:t>Details: </a:t>
            </a:r>
          </a:p>
          <a:p>
            <a:pPr marL="285750" indent="-285750">
              <a:buClr>
                <a:srgbClr val="19AABA"/>
              </a:buClr>
              <a:buFont typeface="Arial" panose="020B0604020202020204" pitchFamily="34" charset="0"/>
              <a:buChar char="•"/>
            </a:pPr>
            <a:r>
              <a:rPr lang="en-GB">
                <a:ea typeface="Open Sans"/>
                <a:cs typeface="Open Sans"/>
              </a:rPr>
              <a:t>10% off certification program for prospect</a:t>
            </a:r>
          </a:p>
          <a:p>
            <a:pPr marL="285750" indent="-285750">
              <a:buClr>
                <a:srgbClr val="19AABA"/>
              </a:buClr>
              <a:buFont typeface="Arial" panose="020B0604020202020204" pitchFamily="34" charset="0"/>
              <a:buChar char="•"/>
            </a:pPr>
            <a:r>
              <a:rPr lang="en-GB">
                <a:ea typeface="Open Sans"/>
                <a:cs typeface="Open Sans"/>
              </a:rPr>
              <a:t>£100 Amazon gift card for practitioner</a:t>
            </a:r>
          </a:p>
          <a:p>
            <a:pPr marL="285750" indent="-285750">
              <a:buClr>
                <a:srgbClr val="19AABA"/>
              </a:buClr>
              <a:buFont typeface="Arial" panose="020B0604020202020204" pitchFamily="34" charset="0"/>
              <a:buChar char="•"/>
            </a:pPr>
            <a:endParaRPr lang="en-GB">
              <a:ea typeface="Open Sans"/>
              <a:cs typeface="Open Sans"/>
            </a:endParaRPr>
          </a:p>
          <a:p>
            <a:pPr>
              <a:buClr>
                <a:srgbClr val="19AABA"/>
              </a:buClr>
            </a:pPr>
            <a:r>
              <a:rPr lang="en-GB" b="1" u="sng">
                <a:ea typeface="Open Sans"/>
                <a:cs typeface="Open Sans"/>
              </a:rPr>
              <a:t>Assets: </a:t>
            </a:r>
          </a:p>
          <a:p>
            <a:pPr marL="285750" indent="-285750">
              <a:buClr>
                <a:srgbClr val="19AABA"/>
              </a:buClr>
              <a:buFont typeface="Arial" panose="020B0604020202020204" pitchFamily="34" charset="0"/>
              <a:buChar char="•"/>
            </a:pPr>
            <a:r>
              <a:rPr lang="en-GB">
                <a:ea typeface="Open Sans"/>
                <a:cs typeface="Open Sans"/>
              </a:rPr>
              <a:t>Referral emails</a:t>
            </a:r>
          </a:p>
          <a:p>
            <a:pPr marL="285750" indent="-285750">
              <a:buClr>
                <a:srgbClr val="19AABA"/>
              </a:buClr>
              <a:buFont typeface="Arial" panose="020B0604020202020204" pitchFamily="34" charset="0"/>
              <a:buChar char="•"/>
            </a:pPr>
            <a:r>
              <a:rPr lang="en-GB">
                <a:ea typeface="Open Sans"/>
                <a:cs typeface="Open Sans"/>
              </a:rPr>
              <a:t>Dedicated Web Page </a:t>
            </a:r>
          </a:p>
          <a:p>
            <a:pPr marL="285750" indent="-285750">
              <a:buClr>
                <a:srgbClr val="19AABA"/>
              </a:buClr>
              <a:buFont typeface="Arial" panose="020B0604020202020204" pitchFamily="34" charset="0"/>
              <a:buChar char="•"/>
            </a:pPr>
            <a:endParaRPr lang="en-GB">
              <a:ea typeface="Open Sans"/>
              <a:cs typeface="Open Sans"/>
            </a:endParaRPr>
          </a:p>
          <a:p>
            <a:pPr marL="285750" indent="-285750">
              <a:buClr>
                <a:srgbClr val="19AABA"/>
              </a:buClr>
              <a:buFont typeface="Arial" panose="020B0604020202020204" pitchFamily="34" charset="0"/>
              <a:buChar char="•"/>
            </a:pPr>
            <a:r>
              <a:rPr lang="en-GB">
                <a:ea typeface="Open Sans"/>
                <a:cs typeface="Open Sans"/>
              </a:rPr>
              <a:t>Once referred, leads go into a nurture series to continue following up</a:t>
            </a:r>
          </a:p>
          <a:p>
            <a:pPr marL="285750" indent="-285750">
              <a:buClr>
                <a:srgbClr val="19AABA"/>
              </a:buClr>
              <a:buFont typeface="Arial" panose="020B0604020202020204" pitchFamily="34" charset="0"/>
              <a:buChar char="•"/>
            </a:pPr>
            <a:endParaRPr lang="en-GB">
              <a:ea typeface="Open Sans"/>
              <a:cs typeface="Open Sans"/>
            </a:endParaRPr>
          </a:p>
          <a:p>
            <a:pPr>
              <a:buClr>
                <a:srgbClr val="19AABA"/>
              </a:buClr>
            </a:pPr>
            <a:r>
              <a:rPr lang="en-GB">
                <a:ea typeface="Open Sans"/>
                <a:cs typeface="Open Sans"/>
              </a:rPr>
              <a:t>Results of 2024</a:t>
            </a:r>
          </a:p>
          <a:p>
            <a:pPr marL="285750" indent="-285750">
              <a:buClr>
                <a:srgbClr val="19AABA"/>
              </a:buClr>
              <a:buFont typeface="Arial" panose="020B0604020202020204" pitchFamily="34" charset="0"/>
              <a:buChar char="•"/>
            </a:pPr>
            <a:r>
              <a:rPr lang="en-GB">
                <a:ea typeface="Open Sans"/>
                <a:cs typeface="Open Sans"/>
              </a:rPr>
              <a:t>11 referral forms submitted</a:t>
            </a:r>
          </a:p>
          <a:p>
            <a:pPr marL="285750" indent="-285750">
              <a:buClr>
                <a:srgbClr val="19AABA"/>
              </a:buClr>
              <a:buFont typeface="Arial" panose="020B0604020202020204" pitchFamily="34" charset="0"/>
              <a:buChar char="•"/>
            </a:pPr>
            <a:r>
              <a:rPr lang="en-GB">
                <a:ea typeface="Open Sans"/>
                <a:cs typeface="Open Sans"/>
              </a:rPr>
              <a:t>6 bookings – mix of Step I, II and SGC</a:t>
            </a:r>
          </a:p>
          <a:p>
            <a:pPr marL="285750" indent="-285750">
              <a:buClr>
                <a:srgbClr val="19AABA"/>
              </a:buClr>
              <a:buFont typeface="Arial" panose="020B0604020202020204" pitchFamily="34" charset="0"/>
              <a:buChar char="•"/>
            </a:pPr>
            <a:r>
              <a:rPr lang="en-GB" b="1">
                <a:ea typeface="Open Sans"/>
                <a:cs typeface="Open Sans"/>
              </a:rPr>
              <a:t>Over £18k revenue generated</a:t>
            </a:r>
          </a:p>
          <a:p>
            <a:pPr marL="285750" indent="-285750">
              <a:buClr>
                <a:srgbClr val="19AABA"/>
              </a:buClr>
              <a:buFont typeface="Arial" panose="020B0604020202020204" pitchFamily="34" charset="0"/>
              <a:buChar char="•"/>
            </a:pPr>
            <a:endParaRPr lang="en-GB">
              <a:solidFill>
                <a:srgbClr val="FF0000"/>
              </a:solidFill>
              <a:ea typeface="Open Sans"/>
              <a:cs typeface="Open Sans"/>
            </a:endParaRPr>
          </a:p>
          <a:p>
            <a:pPr marL="285750" indent="-285750">
              <a:buClr>
                <a:srgbClr val="19AABA"/>
              </a:buClr>
              <a:buFont typeface="Arial" panose="020B0604020202020204" pitchFamily="34" charset="0"/>
              <a:buChar char="•"/>
            </a:pPr>
            <a:endParaRPr lang="en-GB">
              <a:solidFill>
                <a:srgbClr val="FF0000"/>
              </a:solidFill>
              <a:ea typeface="Open Sans"/>
              <a:cs typeface="Open Sans"/>
            </a:endParaRPr>
          </a:p>
          <a:p>
            <a:pPr>
              <a:buClr>
                <a:srgbClr val="19AABA"/>
              </a:buClr>
            </a:pPr>
            <a:endParaRPr lang="en-GB">
              <a:solidFill>
                <a:srgbClr val="FF0000"/>
              </a:solidFill>
              <a:ea typeface="Open Sans"/>
              <a:cs typeface="Open Sans"/>
            </a:endParaRPr>
          </a:p>
        </p:txBody>
      </p:sp>
      <p:pic>
        <p:nvPicPr>
          <p:cNvPr id="9" name="Picture 8">
            <a:extLst>
              <a:ext uri="{FF2B5EF4-FFF2-40B4-BE49-F238E27FC236}">
                <a16:creationId xmlns:a16="http://schemas.microsoft.com/office/drawing/2014/main" id="{49B36510-4826-F808-E428-A79C2CEDFE14}"/>
              </a:ext>
            </a:extLst>
          </p:cNvPr>
          <p:cNvPicPr>
            <a:picLocks noChangeAspect="1"/>
          </p:cNvPicPr>
          <p:nvPr/>
        </p:nvPicPr>
        <p:blipFill>
          <a:blip r:embed="rId4"/>
          <a:stretch>
            <a:fillRect/>
          </a:stretch>
        </p:blipFill>
        <p:spPr>
          <a:xfrm>
            <a:off x="7366196" y="654489"/>
            <a:ext cx="4216041" cy="2384524"/>
          </a:xfrm>
          <a:prstGeom prst="rect">
            <a:avLst/>
          </a:prstGeom>
        </p:spPr>
      </p:pic>
    </p:spTree>
    <p:extLst>
      <p:ext uri="{BB962C8B-B14F-4D97-AF65-F5344CB8AC3E}">
        <p14:creationId xmlns:p14="http://schemas.microsoft.com/office/powerpoint/2010/main" val="3214790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D7A81-2689-412B-C04E-15ACFDBDCD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5CEC874-06EF-D5A3-A0BB-F4A948347A18}"/>
              </a:ext>
            </a:extLst>
          </p:cNvPr>
          <p:cNvSpPr>
            <a:spLocks noGrp="1"/>
          </p:cNvSpPr>
          <p:nvPr>
            <p:ph type="title"/>
          </p:nvPr>
        </p:nvSpPr>
        <p:spPr>
          <a:xfrm>
            <a:off x="2569704" y="3130749"/>
            <a:ext cx="7052592" cy="596502"/>
          </a:xfrm>
        </p:spPr>
        <p:txBody>
          <a:bodyPr/>
          <a:lstStyle/>
          <a:p>
            <a:r>
              <a:rPr lang="en-GB">
                <a:ea typeface="Open Sans Semibold"/>
                <a:cs typeface="Open Sans Semibold"/>
              </a:rPr>
              <a:t>📊Strategic focus</a:t>
            </a:r>
            <a:endParaRPr lang="en-GB" sz="2400"/>
          </a:p>
        </p:txBody>
      </p:sp>
      <p:sp>
        <p:nvSpPr>
          <p:cNvPr id="5" name="Text Placeholder 1">
            <a:extLst>
              <a:ext uri="{FF2B5EF4-FFF2-40B4-BE49-F238E27FC236}">
                <a16:creationId xmlns:a16="http://schemas.microsoft.com/office/drawing/2014/main" id="{B352FFAE-1303-543F-C93F-F0B32E054600}"/>
              </a:ext>
            </a:extLst>
          </p:cNvPr>
          <p:cNvSpPr txBox="1">
            <a:spLocks/>
          </p:cNvSpPr>
          <p:nvPr/>
        </p:nvSpPr>
        <p:spPr>
          <a:xfrm>
            <a:off x="-451987" y="6329062"/>
            <a:ext cx="9906539" cy="52893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ea typeface="Open Sans"/>
              <a:cs typeface="Open Sans"/>
            </a:endParaRPr>
          </a:p>
        </p:txBody>
      </p:sp>
    </p:spTree>
    <p:extLst>
      <p:ext uri="{BB962C8B-B14F-4D97-AF65-F5344CB8AC3E}">
        <p14:creationId xmlns:p14="http://schemas.microsoft.com/office/powerpoint/2010/main" val="690462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619307-5EBD-1349-E5C9-5D6A8FFC320F}"/>
              </a:ext>
            </a:extLst>
          </p:cNvPr>
          <p:cNvSpPr>
            <a:spLocks noGrp="1"/>
          </p:cNvSpPr>
          <p:nvPr>
            <p:ph type="title"/>
          </p:nvPr>
        </p:nvSpPr>
        <p:spPr/>
        <p:txBody>
          <a:bodyPr/>
          <a:lstStyle/>
          <a:p>
            <a:r>
              <a:rPr lang="en-GB">
                <a:ea typeface="Open Sans"/>
                <a:cs typeface="Open Sans"/>
              </a:rPr>
              <a:t>The Personal Impact Report Campaign - Blue Box Practitioners</a:t>
            </a:r>
            <a:endParaRPr lang="en-GB" err="1"/>
          </a:p>
        </p:txBody>
      </p:sp>
    </p:spTree>
    <p:extLst>
      <p:ext uri="{BB962C8B-B14F-4D97-AF65-F5344CB8AC3E}">
        <p14:creationId xmlns:p14="http://schemas.microsoft.com/office/powerpoint/2010/main" val="3937092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CED3AF-F3DA-E08C-67B9-BA8B0E61F0E5}"/>
              </a:ext>
            </a:extLst>
          </p:cNvPr>
          <p:cNvSpPr>
            <a:spLocks noGrp="1"/>
          </p:cNvSpPr>
          <p:nvPr>
            <p:ph type="body" sz="quarter" idx="10"/>
          </p:nvPr>
        </p:nvSpPr>
        <p:spPr>
          <a:xfrm>
            <a:off x="472180" y="1713098"/>
            <a:ext cx="6948936" cy="2068513"/>
          </a:xfrm>
        </p:spPr>
        <p:txBody>
          <a:bodyPr vert="horz" lIns="91440" tIns="45720" rIns="91440" bIns="45720" rtlCol="0" anchor="t">
            <a:noAutofit/>
          </a:bodyPr>
          <a:lstStyle/>
          <a:p>
            <a:pPr marL="0" indent="0">
              <a:buNone/>
            </a:pPr>
            <a:r>
              <a:rPr lang="en-US" b="1">
                <a:ea typeface="+mn-lt"/>
                <a:cs typeface="+mn-lt"/>
              </a:rPr>
              <a:t>Campaign Goal:</a:t>
            </a:r>
            <a:endParaRPr lang="en-GB" b="1">
              <a:ea typeface="+mn-lt"/>
              <a:cs typeface="+mn-lt"/>
            </a:endParaRPr>
          </a:p>
          <a:p>
            <a:r>
              <a:rPr lang="en-US">
                <a:ea typeface="+mn-lt"/>
                <a:cs typeface="+mn-lt"/>
              </a:rPr>
              <a:t>To increase awareness and adoption of the MBTI Personal Impact Report as a powerful tool for advancing skills development, coaching, productivity, and onboarding within organizations.</a:t>
            </a:r>
            <a:endParaRPr lang="en-GB">
              <a:ea typeface="+mn-lt"/>
              <a:cs typeface="+mn-lt"/>
            </a:endParaRPr>
          </a:p>
          <a:p>
            <a:pPr marL="0" indent="0">
              <a:buNone/>
            </a:pPr>
            <a:r>
              <a:rPr lang="en-US" b="1">
                <a:ea typeface="+mn-lt"/>
                <a:cs typeface="+mn-lt"/>
              </a:rPr>
              <a:t>Target Audience:</a:t>
            </a:r>
            <a:endParaRPr lang="en-GB" b="1">
              <a:ea typeface="+mn-lt"/>
              <a:cs typeface="+mn-lt"/>
            </a:endParaRPr>
          </a:p>
          <a:p>
            <a:r>
              <a:rPr lang="en-US">
                <a:ea typeface="+mn-lt"/>
                <a:cs typeface="+mn-lt"/>
              </a:rPr>
              <a:t>MBTI certified practitioners</a:t>
            </a:r>
            <a:r>
              <a:rPr lang="en-US">
                <a:solidFill>
                  <a:srgbClr val="54575B"/>
                </a:solidFill>
                <a:ea typeface="+mn-lt"/>
                <a:cs typeface="+mn-lt"/>
              </a:rPr>
              <a:t> </a:t>
            </a:r>
            <a:r>
              <a:rPr lang="en-US">
                <a:ea typeface="+mn-lt"/>
                <a:cs typeface="+mn-lt"/>
              </a:rPr>
              <a:t>- not using the PIR report</a:t>
            </a:r>
            <a:br>
              <a:rPr lang="en-US">
                <a:ea typeface="+mn-lt"/>
                <a:cs typeface="+mn-lt"/>
              </a:rPr>
            </a:br>
            <a:r>
              <a:rPr lang="en-US" b="1">
                <a:solidFill>
                  <a:srgbClr val="19AABA"/>
                </a:solidFill>
                <a:ea typeface="+mn-lt"/>
                <a:cs typeface="+mn-lt"/>
              </a:rPr>
              <a:t>Blue</a:t>
            </a:r>
            <a:r>
              <a:rPr lang="en-US" b="1">
                <a:solidFill>
                  <a:srgbClr val="19AABA"/>
                </a:solidFill>
                <a:ea typeface="Open Sans"/>
                <a:cs typeface="Open Sans"/>
              </a:rPr>
              <a:t> box: </a:t>
            </a:r>
            <a:br>
              <a:rPr lang="en-US" b="1">
                <a:solidFill>
                  <a:srgbClr val="19AABA"/>
                </a:solidFill>
                <a:ea typeface="Open Sans"/>
                <a:cs typeface="Open Sans"/>
              </a:rPr>
            </a:br>
            <a:r>
              <a:rPr lang="en-US" b="1">
                <a:solidFill>
                  <a:srgbClr val="19AABA"/>
                </a:solidFill>
                <a:ea typeface="Open Sans"/>
                <a:cs typeface="Open Sans"/>
              </a:rPr>
              <a:t>ICON - Corporate Consultants &amp; Superstars, Internal Customers - L&amp;D/OD Specialists &amp; MBTI Champions</a:t>
            </a:r>
            <a:endParaRPr lang="en-US">
              <a:ea typeface="Open Sans"/>
              <a:cs typeface="Open Sans"/>
            </a:endParaRPr>
          </a:p>
          <a:p>
            <a:endParaRPr lang="en-GB">
              <a:ea typeface="Open Sans"/>
              <a:cs typeface="Open Sans"/>
            </a:endParaRPr>
          </a:p>
        </p:txBody>
      </p:sp>
      <p:sp>
        <p:nvSpPr>
          <p:cNvPr id="3" name="Title 2">
            <a:extLst>
              <a:ext uri="{FF2B5EF4-FFF2-40B4-BE49-F238E27FC236}">
                <a16:creationId xmlns:a16="http://schemas.microsoft.com/office/drawing/2014/main" id="{62F9ECF7-5127-405C-8229-326B6BAF8BC0}"/>
              </a:ext>
            </a:extLst>
          </p:cNvPr>
          <p:cNvSpPr>
            <a:spLocks noGrp="1"/>
          </p:cNvSpPr>
          <p:nvPr>
            <p:ph type="title"/>
          </p:nvPr>
        </p:nvSpPr>
        <p:spPr/>
        <p:txBody>
          <a:bodyPr/>
          <a:lstStyle/>
          <a:p>
            <a:r>
              <a:rPr lang="en-GB">
                <a:ea typeface="Open Sans Semibold"/>
                <a:cs typeface="Open Sans Semibold"/>
              </a:rPr>
              <a:t>Promoting the PIR for Talent Development</a:t>
            </a:r>
          </a:p>
        </p:txBody>
      </p:sp>
      <p:pic>
        <p:nvPicPr>
          <p:cNvPr id="4" name="Picture 3" descr="A person and person sitting at a table looking at a piece of paper&#10;&#10;AI-generated content may be incorrect.">
            <a:extLst>
              <a:ext uri="{FF2B5EF4-FFF2-40B4-BE49-F238E27FC236}">
                <a16:creationId xmlns:a16="http://schemas.microsoft.com/office/drawing/2014/main" id="{9AD649D2-2DD9-E76B-341B-1E611778BBA7}"/>
              </a:ext>
            </a:extLst>
          </p:cNvPr>
          <p:cNvPicPr>
            <a:picLocks noChangeAspect="1"/>
          </p:cNvPicPr>
          <p:nvPr/>
        </p:nvPicPr>
        <p:blipFill>
          <a:blip r:embed="rId3"/>
          <a:stretch>
            <a:fillRect/>
          </a:stretch>
        </p:blipFill>
        <p:spPr>
          <a:xfrm>
            <a:off x="7243742" y="2302933"/>
            <a:ext cx="4495820" cy="2980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803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25D69C-A174-244D-2F00-A6FFF6FED117}"/>
              </a:ext>
            </a:extLst>
          </p:cNvPr>
          <p:cNvSpPr>
            <a:spLocks noGrp="1"/>
          </p:cNvSpPr>
          <p:nvPr>
            <p:ph type="title"/>
          </p:nvPr>
        </p:nvSpPr>
        <p:spPr/>
        <p:txBody>
          <a:bodyPr/>
          <a:lstStyle/>
          <a:p>
            <a:r>
              <a:rPr lang="en-GB">
                <a:ea typeface="Open Sans Semibold"/>
                <a:cs typeface="Open Sans Semibold"/>
              </a:rPr>
              <a:t>Key Messaging - Customer</a:t>
            </a:r>
            <a:endParaRPr lang="en-GB"/>
          </a:p>
        </p:txBody>
      </p:sp>
      <p:graphicFrame>
        <p:nvGraphicFramePr>
          <p:cNvPr id="6" name="Table 5">
            <a:extLst>
              <a:ext uri="{FF2B5EF4-FFF2-40B4-BE49-F238E27FC236}">
                <a16:creationId xmlns:a16="http://schemas.microsoft.com/office/drawing/2014/main" id="{E2D666C8-E2E5-2341-C804-7ECDA9928B41}"/>
              </a:ext>
            </a:extLst>
          </p:cNvPr>
          <p:cNvGraphicFramePr>
            <a:graphicFrameLocks noGrp="1"/>
          </p:cNvGraphicFramePr>
          <p:nvPr>
            <p:extLst>
              <p:ext uri="{D42A27DB-BD31-4B8C-83A1-F6EECF244321}">
                <p14:modId xmlns:p14="http://schemas.microsoft.com/office/powerpoint/2010/main" val="3811057187"/>
              </p:ext>
            </p:extLst>
          </p:nvPr>
        </p:nvGraphicFramePr>
        <p:xfrm>
          <a:off x="4691742" y="1502228"/>
          <a:ext cx="6988604" cy="3651840"/>
        </p:xfrm>
        <a:graphic>
          <a:graphicData uri="http://schemas.openxmlformats.org/drawingml/2006/table">
            <a:tbl>
              <a:tblPr firstRow="1" bandRow="1">
                <a:tableStyleId>{BDBED569-4797-4DF1-A0F4-6AAB3CD982D8}</a:tableStyleId>
              </a:tblPr>
              <a:tblGrid>
                <a:gridCol w="2413943">
                  <a:extLst>
                    <a:ext uri="{9D8B030D-6E8A-4147-A177-3AD203B41FA5}">
                      <a16:colId xmlns:a16="http://schemas.microsoft.com/office/drawing/2014/main" val="2187397004"/>
                    </a:ext>
                  </a:extLst>
                </a:gridCol>
                <a:gridCol w="4574661">
                  <a:extLst>
                    <a:ext uri="{9D8B030D-6E8A-4147-A177-3AD203B41FA5}">
                      <a16:colId xmlns:a16="http://schemas.microsoft.com/office/drawing/2014/main" val="1951708356"/>
                    </a:ext>
                  </a:extLst>
                </a:gridCol>
              </a:tblGrid>
              <a:tr h="686172">
                <a:tc>
                  <a:txBody>
                    <a:bodyPr/>
                    <a:lstStyle/>
                    <a:p>
                      <a:pPr lvl="0">
                        <a:buNone/>
                      </a:pPr>
                      <a:r>
                        <a:rPr lang="en-US" sz="2000" b="0" kern="1200" noProof="0">
                          <a:solidFill>
                            <a:srgbClr val="54575B"/>
                          </a:solidFill>
                        </a:rPr>
                        <a:t>Personalized Learning </a:t>
                      </a:r>
                      <a:endParaRPr lang="en-US" sz="2000" b="0" kern="1200">
                        <a:solidFill>
                          <a:srgbClr val="54575B"/>
                        </a:solidFill>
                      </a:endParaRPr>
                    </a:p>
                  </a:txBody>
                  <a:tcPr/>
                </a:tc>
                <a:tc>
                  <a:txBody>
                    <a:bodyPr/>
                    <a:lstStyle/>
                    <a:p>
                      <a:pPr lvl="0">
                        <a:buNone/>
                      </a:pPr>
                      <a:r>
                        <a:rPr lang="en-GB" sz="1600" b="0" kern="1200" noProof="0">
                          <a:solidFill>
                            <a:srgbClr val="54575B"/>
                          </a:solidFill>
                        </a:rPr>
                        <a:t>Create more relevant and impactful learning experiences.</a:t>
                      </a:r>
                      <a:endParaRPr lang="en-US" sz="1600" b="0" kern="1200">
                        <a:solidFill>
                          <a:srgbClr val="54575B"/>
                        </a:solidFill>
                      </a:endParaRPr>
                    </a:p>
                  </a:txBody>
                  <a:tcPr anchor="ctr"/>
                </a:tc>
                <a:extLst>
                  <a:ext uri="{0D108BD9-81ED-4DB2-BD59-A6C34878D82A}">
                    <a16:rowId xmlns:a16="http://schemas.microsoft.com/office/drawing/2014/main" val="2588595243"/>
                  </a:ext>
                </a:extLst>
              </a:tr>
              <a:tr h="686172">
                <a:tc>
                  <a:txBody>
                    <a:bodyPr/>
                    <a:lstStyle/>
                    <a:p>
                      <a:pPr lvl="0">
                        <a:buNone/>
                      </a:pPr>
                      <a:r>
                        <a:rPr lang="en-US" sz="2000" kern="1200" noProof="0">
                          <a:solidFill>
                            <a:srgbClr val="54575B"/>
                          </a:solidFill>
                        </a:rPr>
                        <a:t>Coaching Accelerator</a:t>
                      </a:r>
                      <a:endParaRPr lang="en-US" sz="2000" kern="1200">
                        <a:solidFill>
                          <a:srgbClr val="54575B"/>
                        </a:solidFill>
                      </a:endParaRPr>
                    </a:p>
                  </a:txBody>
                  <a:tcPr/>
                </a:tc>
                <a:tc>
                  <a:txBody>
                    <a:bodyPr/>
                    <a:lstStyle/>
                    <a:p>
                      <a:pPr lvl="0">
                        <a:buNone/>
                      </a:pPr>
                      <a:r>
                        <a:rPr lang="en-GB" sz="1600" kern="1200" noProof="0">
                          <a:solidFill>
                            <a:srgbClr val="54575B"/>
                          </a:solidFill>
                        </a:rPr>
                        <a:t>Equip managers and coaches to enable personalized, effective coaching.</a:t>
                      </a:r>
                      <a:endParaRPr lang="en-US" sz="1600" kern="1200">
                        <a:solidFill>
                          <a:srgbClr val="54575B"/>
                        </a:solidFill>
                      </a:endParaRPr>
                    </a:p>
                  </a:txBody>
                  <a:tcPr/>
                </a:tc>
                <a:extLst>
                  <a:ext uri="{0D108BD9-81ED-4DB2-BD59-A6C34878D82A}">
                    <a16:rowId xmlns:a16="http://schemas.microsoft.com/office/drawing/2014/main" val="40547952"/>
                  </a:ext>
                </a:extLst>
              </a:tr>
              <a:tr h="725760">
                <a:tc>
                  <a:txBody>
                    <a:bodyPr/>
                    <a:lstStyle/>
                    <a:p>
                      <a:pPr lvl="0">
                        <a:buNone/>
                      </a:pPr>
                      <a:r>
                        <a:rPr lang="en-US" sz="2000" kern="1200" noProof="0">
                          <a:solidFill>
                            <a:srgbClr val="54575B"/>
                          </a:solidFill>
                        </a:rPr>
                        <a:t>Productivity Driver</a:t>
                      </a:r>
                      <a:endParaRPr lang="en-US" sz="2000" kern="1200">
                        <a:solidFill>
                          <a:srgbClr val="54575B"/>
                        </a:solidFill>
                      </a:endParaRPr>
                    </a:p>
                  </a:txBody>
                  <a:tcPr/>
                </a:tc>
                <a:tc>
                  <a:txBody>
                    <a:bodyPr/>
                    <a:lstStyle/>
                    <a:p>
                      <a:pPr lvl="0">
                        <a:buNone/>
                      </a:pPr>
                      <a:r>
                        <a:rPr lang="en-GB" sz="1600" kern="1200" noProof="0">
                          <a:solidFill>
                            <a:srgbClr val="54575B"/>
                          </a:solidFill>
                        </a:rPr>
                        <a:t>Help teams navigate personality differences, streamline collaboration, and improve  productivity.</a:t>
                      </a:r>
                      <a:endParaRPr lang="en-US" sz="1600" kern="1200">
                        <a:solidFill>
                          <a:srgbClr val="54575B"/>
                        </a:solidFill>
                      </a:endParaRPr>
                    </a:p>
                  </a:txBody>
                  <a:tcPr/>
                </a:tc>
                <a:extLst>
                  <a:ext uri="{0D108BD9-81ED-4DB2-BD59-A6C34878D82A}">
                    <a16:rowId xmlns:a16="http://schemas.microsoft.com/office/drawing/2014/main" val="3622856537"/>
                  </a:ext>
                </a:extLst>
              </a:tr>
              <a:tr h="686172">
                <a:tc>
                  <a:txBody>
                    <a:bodyPr/>
                    <a:lstStyle/>
                    <a:p>
                      <a:pPr lvl="0">
                        <a:buNone/>
                      </a:pPr>
                      <a:r>
                        <a:rPr lang="en-US" sz="2000" kern="1200" noProof="0">
                          <a:solidFill>
                            <a:srgbClr val="54575B"/>
                          </a:solidFill>
                        </a:rPr>
                        <a:t>Onboarding Module</a:t>
                      </a:r>
                      <a:endParaRPr lang="en-US" sz="2000" kern="1200">
                        <a:solidFill>
                          <a:srgbClr val="54575B"/>
                        </a:solidFill>
                      </a:endParaRPr>
                    </a:p>
                  </a:txBody>
                  <a:tcPr/>
                </a:tc>
                <a:tc>
                  <a:txBody>
                    <a:bodyPr/>
                    <a:lstStyle/>
                    <a:p>
                      <a:pPr lvl="0">
                        <a:buNone/>
                      </a:pPr>
                      <a:r>
                        <a:rPr lang="en-GB" sz="1600" u="none" strike="noStrike" kern="1200" baseline="0" noProof="0">
                          <a:solidFill>
                            <a:srgbClr val="54575B"/>
                          </a:solidFill>
                        </a:rPr>
                        <a:t>Enhance employee onboarding - foster quicker integration and stronger relationships</a:t>
                      </a:r>
                      <a:endParaRPr lang="en-US" sz="1600"/>
                    </a:p>
                  </a:txBody>
                  <a:tcPr/>
                </a:tc>
                <a:extLst>
                  <a:ext uri="{0D108BD9-81ED-4DB2-BD59-A6C34878D82A}">
                    <a16:rowId xmlns:a16="http://schemas.microsoft.com/office/drawing/2014/main" val="1706428994"/>
                  </a:ext>
                </a:extLst>
              </a:tr>
              <a:tr h="725760">
                <a:tc>
                  <a:txBody>
                    <a:bodyPr/>
                    <a:lstStyle/>
                    <a:p>
                      <a:pPr lvl="0">
                        <a:buNone/>
                      </a:pPr>
                      <a:r>
                        <a:rPr lang="en-US" sz="2000" kern="1200" noProof="0">
                          <a:solidFill>
                            <a:srgbClr val="54575B"/>
                          </a:solidFill>
                        </a:rPr>
                        <a:t>Developmental Blueprint</a:t>
                      </a:r>
                      <a:endParaRPr lang="en-US" sz="2000" kern="1200">
                        <a:solidFill>
                          <a:srgbClr val="54575B"/>
                        </a:solidFill>
                      </a:endParaRPr>
                    </a:p>
                  </a:txBody>
                  <a:tcPr/>
                </a:tc>
                <a:tc>
                  <a:txBody>
                    <a:bodyPr/>
                    <a:lstStyle/>
                    <a:p>
                      <a:pPr lvl="0">
                        <a:buNone/>
                      </a:pPr>
                      <a:r>
                        <a:rPr lang="en-GB" sz="1600" u="none" strike="noStrike" kern="1200" baseline="0" noProof="0">
                          <a:solidFill>
                            <a:srgbClr val="54575B"/>
                          </a:solidFill>
                        </a:rPr>
                        <a:t>Provides a clear path for personalized development over 12-18 months</a:t>
                      </a:r>
                    </a:p>
                  </a:txBody>
                  <a:tcPr/>
                </a:tc>
                <a:extLst>
                  <a:ext uri="{0D108BD9-81ED-4DB2-BD59-A6C34878D82A}">
                    <a16:rowId xmlns:a16="http://schemas.microsoft.com/office/drawing/2014/main" val="2401095106"/>
                  </a:ext>
                </a:extLst>
              </a:tr>
            </a:tbl>
          </a:graphicData>
        </a:graphic>
      </p:graphicFrame>
      <p:pic>
        <p:nvPicPr>
          <p:cNvPr id="5" name="Picture 4" descr="A screenshot of a report&#10;&#10;AI-generated content may be incorrect.">
            <a:extLst>
              <a:ext uri="{FF2B5EF4-FFF2-40B4-BE49-F238E27FC236}">
                <a16:creationId xmlns:a16="http://schemas.microsoft.com/office/drawing/2014/main" id="{E8C9403A-EEF8-8D6C-E49F-3765053A31C7}"/>
              </a:ext>
            </a:extLst>
          </p:cNvPr>
          <p:cNvPicPr>
            <a:picLocks noChangeAspect="1"/>
          </p:cNvPicPr>
          <p:nvPr/>
        </p:nvPicPr>
        <p:blipFill>
          <a:blip r:embed="rId2"/>
          <a:stretch>
            <a:fillRect/>
          </a:stretch>
        </p:blipFill>
        <p:spPr>
          <a:xfrm>
            <a:off x="609600" y="1442232"/>
            <a:ext cx="2680247" cy="3796639"/>
          </a:xfrm>
          <a:prstGeom prst="rect">
            <a:avLst/>
          </a:prstGeom>
          <a:ln>
            <a:noFill/>
          </a:ln>
          <a:effectLst>
            <a:outerShdw blurRad="292100" dist="139700" dir="2700000" algn="tl" rotWithShape="0">
              <a:srgbClr val="333333">
                <a:alpha val="65000"/>
              </a:srgbClr>
            </a:outerShdw>
          </a:effectLst>
        </p:spPr>
      </p:pic>
      <p:cxnSp>
        <p:nvCxnSpPr>
          <p:cNvPr id="16" name="Straight Arrow Connector 15">
            <a:extLst>
              <a:ext uri="{FF2B5EF4-FFF2-40B4-BE49-F238E27FC236}">
                <a16:creationId xmlns:a16="http://schemas.microsoft.com/office/drawing/2014/main" id="{CAE5B4D0-8491-1320-9E31-64C21BFECEAE}"/>
              </a:ext>
            </a:extLst>
          </p:cNvPr>
          <p:cNvCxnSpPr/>
          <p:nvPr/>
        </p:nvCxnSpPr>
        <p:spPr>
          <a:xfrm>
            <a:off x="3290206" y="1877784"/>
            <a:ext cx="1404257" cy="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7F35A9-6561-90AF-9FE2-BC518805F80C}"/>
              </a:ext>
            </a:extLst>
          </p:cNvPr>
          <p:cNvCxnSpPr>
            <a:cxnSpLocks/>
          </p:cNvCxnSpPr>
          <p:nvPr/>
        </p:nvCxnSpPr>
        <p:spPr>
          <a:xfrm>
            <a:off x="3290206" y="2639783"/>
            <a:ext cx="1404257" cy="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A116E41-EBD5-BC1F-790C-DED8DE7660D6}"/>
              </a:ext>
            </a:extLst>
          </p:cNvPr>
          <p:cNvCxnSpPr>
            <a:cxnSpLocks/>
          </p:cNvCxnSpPr>
          <p:nvPr/>
        </p:nvCxnSpPr>
        <p:spPr>
          <a:xfrm>
            <a:off x="3290205" y="3336469"/>
            <a:ext cx="1404257" cy="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05B33E3-3DFB-A55A-3B7B-EA2380BD8F42}"/>
              </a:ext>
            </a:extLst>
          </p:cNvPr>
          <p:cNvCxnSpPr>
            <a:cxnSpLocks/>
          </p:cNvCxnSpPr>
          <p:nvPr/>
        </p:nvCxnSpPr>
        <p:spPr>
          <a:xfrm>
            <a:off x="3290205" y="4142012"/>
            <a:ext cx="1404257" cy="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F85C918-FAC5-7333-505C-C8A72C7B4974}"/>
              </a:ext>
            </a:extLst>
          </p:cNvPr>
          <p:cNvCxnSpPr>
            <a:cxnSpLocks/>
          </p:cNvCxnSpPr>
          <p:nvPr/>
        </p:nvCxnSpPr>
        <p:spPr>
          <a:xfrm>
            <a:off x="3290206" y="4816927"/>
            <a:ext cx="1404257" cy="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649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4352D-9765-56C7-BCE5-7B8F250469A9}"/>
              </a:ext>
            </a:extLst>
          </p:cNvPr>
          <p:cNvSpPr>
            <a:spLocks noGrp="1"/>
          </p:cNvSpPr>
          <p:nvPr>
            <p:ph type="title"/>
          </p:nvPr>
        </p:nvSpPr>
        <p:spPr>
          <a:xfrm>
            <a:off x="522677" y="436774"/>
            <a:ext cx="10335603" cy="902461"/>
          </a:xfrm>
        </p:spPr>
        <p:txBody>
          <a:bodyPr/>
          <a:lstStyle/>
          <a:p>
            <a:r>
              <a:rPr lang="en-GB">
                <a:ea typeface="Open Sans Semibold"/>
                <a:cs typeface="Open Sans Semibold"/>
              </a:rPr>
              <a:t>Channels of Activity Customer</a:t>
            </a:r>
          </a:p>
        </p:txBody>
      </p:sp>
      <p:graphicFrame>
        <p:nvGraphicFramePr>
          <p:cNvPr id="9" name="Table 8">
            <a:extLst>
              <a:ext uri="{FF2B5EF4-FFF2-40B4-BE49-F238E27FC236}">
                <a16:creationId xmlns:a16="http://schemas.microsoft.com/office/drawing/2014/main" id="{F74020DA-BBC3-7950-0F23-C96390383B3D}"/>
              </a:ext>
            </a:extLst>
          </p:cNvPr>
          <p:cNvGraphicFramePr>
            <a:graphicFrameLocks noGrp="1"/>
          </p:cNvGraphicFramePr>
          <p:nvPr>
            <p:extLst>
              <p:ext uri="{D42A27DB-BD31-4B8C-83A1-F6EECF244321}">
                <p14:modId xmlns:p14="http://schemas.microsoft.com/office/powerpoint/2010/main" val="2716348547"/>
              </p:ext>
            </p:extLst>
          </p:nvPr>
        </p:nvGraphicFramePr>
        <p:xfrm>
          <a:off x="366309" y="937544"/>
          <a:ext cx="11447908" cy="5303331"/>
        </p:xfrm>
        <a:graphic>
          <a:graphicData uri="http://schemas.openxmlformats.org/drawingml/2006/table">
            <a:tbl>
              <a:tblPr firstRow="1" firstCol="1">
                <a:tableStyleId>{5C22544A-7EE6-4342-B048-85BDC9FD1C3A}</a:tableStyleId>
              </a:tblPr>
              <a:tblGrid>
                <a:gridCol w="2946224">
                  <a:extLst>
                    <a:ext uri="{9D8B030D-6E8A-4147-A177-3AD203B41FA5}">
                      <a16:colId xmlns:a16="http://schemas.microsoft.com/office/drawing/2014/main" val="1499040387"/>
                    </a:ext>
                  </a:extLst>
                </a:gridCol>
                <a:gridCol w="2904010">
                  <a:extLst>
                    <a:ext uri="{9D8B030D-6E8A-4147-A177-3AD203B41FA5}">
                      <a16:colId xmlns:a16="http://schemas.microsoft.com/office/drawing/2014/main" val="2285055043"/>
                    </a:ext>
                  </a:extLst>
                </a:gridCol>
                <a:gridCol w="2919453">
                  <a:extLst>
                    <a:ext uri="{9D8B030D-6E8A-4147-A177-3AD203B41FA5}">
                      <a16:colId xmlns:a16="http://schemas.microsoft.com/office/drawing/2014/main" val="3463044881"/>
                    </a:ext>
                  </a:extLst>
                </a:gridCol>
                <a:gridCol w="2678221">
                  <a:extLst>
                    <a:ext uri="{9D8B030D-6E8A-4147-A177-3AD203B41FA5}">
                      <a16:colId xmlns:a16="http://schemas.microsoft.com/office/drawing/2014/main" val="4070929576"/>
                    </a:ext>
                  </a:extLst>
                </a:gridCol>
              </a:tblGrid>
              <a:tr h="4079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Channel</a:t>
                      </a:r>
                    </a:p>
                  </a:txBody>
                  <a:tcPr marL="6350" marR="6350" marT="6350" marB="0" anchor="ctr">
                    <a:solidFill>
                      <a:schemeClr val="bg1">
                        <a:lumMod val="75000"/>
                      </a:schemeClr>
                    </a:solidFill>
                  </a:tcPr>
                </a:tc>
                <a:tc>
                  <a:txBody>
                    <a:bodyPr/>
                    <a:lstStyle/>
                    <a:p>
                      <a:pPr algn="ctr" fontAlgn="ctr"/>
                      <a:r>
                        <a:rPr lang="en-GB" sz="1400" u="none" strike="noStrike">
                          <a:solidFill>
                            <a:schemeClr val="tx1"/>
                          </a:solidFill>
                          <a:effectLst/>
                        </a:rPr>
                        <a:t>January</a:t>
                      </a:r>
                    </a:p>
                  </a:txBody>
                  <a:tcPr marL="6350" marR="6350" marT="6350" marB="0" anchor="ctr">
                    <a:solidFill>
                      <a:schemeClr val="bg1">
                        <a:lumMod val="75000"/>
                      </a:schemeClr>
                    </a:solidFill>
                  </a:tcPr>
                </a:tc>
                <a:tc>
                  <a:txBody>
                    <a:bodyPr/>
                    <a:lstStyle/>
                    <a:p>
                      <a:pPr lvl="0" algn="ctr">
                        <a:buNone/>
                      </a:pPr>
                      <a:r>
                        <a:rPr lang="en-GB" sz="1400" u="none" strike="noStrike">
                          <a:solidFill>
                            <a:schemeClr val="tx1"/>
                          </a:solidFill>
                          <a:effectLst/>
                        </a:rPr>
                        <a:t>February</a:t>
                      </a:r>
                    </a:p>
                  </a:txBody>
                  <a:tcPr marL="6350" marR="6350" marT="6350" marB="0" anchor="ctr">
                    <a:solidFill>
                      <a:schemeClr val="bg1">
                        <a:lumMod val="75000"/>
                      </a:schemeClr>
                    </a:solidFill>
                  </a:tcPr>
                </a:tc>
                <a:tc>
                  <a:txBody>
                    <a:bodyPr/>
                    <a:lstStyle/>
                    <a:p>
                      <a:pPr lvl="0" algn="ctr">
                        <a:buNone/>
                      </a:pPr>
                      <a:r>
                        <a:rPr lang="en-GB" sz="1400" u="none" strike="noStrike">
                          <a:solidFill>
                            <a:schemeClr val="tx1"/>
                          </a:solidFill>
                          <a:effectLst/>
                        </a:rPr>
                        <a:t>March</a:t>
                      </a:r>
                      <a:endParaRPr lang="en-GB" sz="1400" b="0" i="0" u="none" strike="noStrike">
                        <a:solidFill>
                          <a:schemeClr val="tx1"/>
                        </a:solidFill>
                        <a:effectLst/>
                        <a:latin typeface="Calibri"/>
                      </a:endParaRPr>
                    </a:p>
                  </a:txBody>
                  <a:tcPr marL="6350" marR="6350" marT="6350" marB="0" anchor="ctr">
                    <a:solidFill>
                      <a:schemeClr val="bg1">
                        <a:lumMod val="75000"/>
                      </a:schemeClr>
                    </a:solidFill>
                  </a:tcPr>
                </a:tc>
                <a:extLst>
                  <a:ext uri="{0D108BD9-81ED-4DB2-BD59-A6C34878D82A}">
                    <a16:rowId xmlns:a16="http://schemas.microsoft.com/office/drawing/2014/main" val="1502108235"/>
                  </a:ext>
                </a:extLst>
              </a:tr>
              <a:tr h="854125">
                <a:tc>
                  <a:txBody>
                    <a:bodyPr/>
                    <a:lstStyle/>
                    <a:p>
                      <a:pPr marL="0" marR="0" lvl="0" indent="0" algn="ctr" rtl="0" eaLnBrk="1" fontAlgn="ctr" latinLnBrk="0" hangingPunct="1">
                        <a:lnSpc>
                          <a:spcPct val="100000"/>
                        </a:lnSpc>
                        <a:spcBef>
                          <a:spcPts val="0"/>
                        </a:spcBef>
                        <a:spcAft>
                          <a:spcPts val="0"/>
                        </a:spcAft>
                        <a:buClrTx/>
                        <a:buSzTx/>
                        <a:buFontTx/>
                        <a:buNone/>
                      </a:pPr>
                      <a:r>
                        <a:rPr lang="en-GB" sz="1600" b="0">
                          <a:ea typeface="Open Sans"/>
                          <a:cs typeface="Open Sans"/>
                        </a:rPr>
                        <a:t>💻</a:t>
                      </a:r>
                      <a:r>
                        <a:rPr lang="en-GB" sz="1600" b="0" i="0" u="none" strike="noStrike" kern="1200">
                          <a:solidFill>
                            <a:srgbClr val="54575B"/>
                          </a:solidFill>
                          <a:latin typeface="Open Sans"/>
                          <a:ea typeface="+mn-ea"/>
                          <a:cs typeface="+mn-cs"/>
                        </a:rPr>
                        <a:t>Webinar series</a:t>
                      </a:r>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endParaRPr lang="en-GB" sz="1600" b="1" u="none"/>
                    </a:p>
                    <a:p>
                      <a:pPr marL="0" lvl="0" indent="0" algn="ctr">
                        <a:lnSpc>
                          <a:spcPct val="100000"/>
                        </a:lnSpc>
                        <a:spcBef>
                          <a:spcPts val="0"/>
                        </a:spcBef>
                        <a:spcAft>
                          <a:spcPts val="0"/>
                        </a:spcAft>
                        <a:buNone/>
                      </a:pPr>
                      <a:r>
                        <a:rPr lang="en-GB" sz="1600" b="1" u="none"/>
                        <a:t>3 webinar series – 1st in Q1</a:t>
                      </a:r>
                      <a:endParaRPr lang="en-US" sz="1600" b="1" i="1" u="none" strike="noStrike" noProof="0">
                        <a:latin typeface="Open Sans"/>
                      </a:endParaRPr>
                    </a:p>
                  </a:txBody>
                  <a:tcPr marL="6350" marR="6350" marT="6350" marB="0" anchor="ctr">
                    <a:solidFill>
                      <a:srgbClr val="92D050"/>
                    </a:solidFill>
                  </a:tcPr>
                </a:tc>
                <a:tc hMerge="1">
                  <a:txBody>
                    <a:bodyPr/>
                    <a:lstStyle/>
                    <a:p>
                      <a:endParaRPr lang="en-GB"/>
                    </a:p>
                  </a:txBody>
                  <a:tcPr/>
                </a:tc>
                <a:tc hMerge="1">
                  <a:txBody>
                    <a:bodyPr/>
                    <a:lstStyle/>
                    <a:p>
                      <a:pPr marL="0" lvl="0" indent="0" algn="ctr">
                        <a:lnSpc>
                          <a:spcPct val="100000"/>
                        </a:lnSpc>
                        <a:spcBef>
                          <a:spcPts val="0"/>
                        </a:spcBef>
                        <a:spcAft>
                          <a:spcPts val="0"/>
                        </a:spcAft>
                        <a:buNone/>
                      </a:pPr>
                      <a:endParaRPr lang="en-GB" sz="1400" b="1" u="none"/>
                    </a:p>
                  </a:txBody>
                  <a:tcPr marL="6350" marR="6350" marT="6350" marB="0" anchor="ctr">
                    <a:solidFill>
                      <a:srgbClr val="92D050"/>
                    </a:solidFill>
                  </a:tcPr>
                </a:tc>
                <a:extLst>
                  <a:ext uri="{0D108BD9-81ED-4DB2-BD59-A6C34878D82A}">
                    <a16:rowId xmlns:a16="http://schemas.microsoft.com/office/drawing/2014/main" val="4177792537"/>
                  </a:ext>
                </a:extLst>
              </a:tr>
              <a:tr h="1019852">
                <a:tc>
                  <a:txBody>
                    <a:bodyPr/>
                    <a:lstStyle/>
                    <a:p>
                      <a:pPr marL="0" marR="0" lvl="0" indent="0" algn="ctr">
                        <a:lnSpc>
                          <a:spcPct val="100000"/>
                        </a:lnSpc>
                        <a:spcBef>
                          <a:spcPts val="0"/>
                        </a:spcBef>
                        <a:spcAft>
                          <a:spcPts val="0"/>
                        </a:spcAft>
                        <a:buNone/>
                      </a:pPr>
                      <a:r>
                        <a:rPr lang="en-GB" sz="1600" b="0" i="0" u="none" strike="noStrike" noProof="0">
                          <a:solidFill>
                            <a:srgbClr val="54575B"/>
                          </a:solidFill>
                          <a:latin typeface="Open Sans"/>
                        </a:rPr>
                        <a:t>📧 Email</a:t>
                      </a:r>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endParaRPr lang="en-GB" sz="1600" b="1"/>
                    </a:p>
                    <a:p>
                      <a:pPr marL="0" lvl="0" indent="0" algn="ctr">
                        <a:lnSpc>
                          <a:spcPct val="100000"/>
                        </a:lnSpc>
                        <a:spcBef>
                          <a:spcPts val="0"/>
                        </a:spcBef>
                        <a:spcAft>
                          <a:spcPts val="0"/>
                        </a:spcAft>
                        <a:buNone/>
                      </a:pPr>
                      <a:r>
                        <a:rPr lang="en-GB" sz="1600" b="1"/>
                        <a:t> 4 invite series with marketing nurture f/u and sales outreach (TBC)</a:t>
                      </a:r>
                      <a:endParaRPr lang="en-US" sz="1600" b="1"/>
                    </a:p>
                    <a:p>
                      <a:pPr marL="0" lvl="0" indent="0" algn="ctr">
                        <a:lnSpc>
                          <a:spcPct val="100000"/>
                        </a:lnSpc>
                        <a:spcBef>
                          <a:spcPts val="0"/>
                        </a:spcBef>
                        <a:spcAft>
                          <a:spcPts val="0"/>
                        </a:spcAft>
                        <a:buNone/>
                      </a:pPr>
                      <a:endParaRPr lang="en-GB" sz="1600" b="1"/>
                    </a:p>
                  </a:txBody>
                  <a:tcPr marL="6350" marR="6350" marT="6350" marB="0" anchor="ctr">
                    <a:solidFill>
                      <a:srgbClr val="92D050"/>
                    </a:solidFill>
                  </a:tcPr>
                </a:tc>
                <a:tc hMerge="1">
                  <a:txBody>
                    <a:bodyPr/>
                    <a:lstStyle/>
                    <a:p>
                      <a:endParaRPr lang="en-GB"/>
                    </a:p>
                  </a:txBody>
                  <a:tcPr/>
                </a:tc>
                <a:tc hMerge="1">
                  <a:txBody>
                    <a:bodyPr/>
                    <a:lstStyle/>
                    <a:p>
                      <a:pPr marL="0" lvl="0" indent="0" algn="ctr" defTabSz="914400">
                        <a:lnSpc>
                          <a:spcPct val="100000"/>
                        </a:lnSpc>
                        <a:spcBef>
                          <a:spcPts val="0"/>
                        </a:spcBef>
                        <a:spcAft>
                          <a:spcPts val="0"/>
                        </a:spcAft>
                        <a:buNone/>
                        <a:tabLst/>
                        <a:defRPr/>
                      </a:pPr>
                      <a:endParaRPr lang="en-GB" sz="1400" b="1"/>
                    </a:p>
                  </a:txBody>
                  <a:tcPr marL="6350" marR="6350" marT="6350" marB="0" anchor="ctr">
                    <a:solidFill>
                      <a:srgbClr val="92D050"/>
                    </a:solidFill>
                  </a:tcPr>
                </a:tc>
                <a:extLst>
                  <a:ext uri="{0D108BD9-81ED-4DB2-BD59-A6C34878D82A}">
                    <a16:rowId xmlns:a16="http://schemas.microsoft.com/office/drawing/2014/main" val="2030382087"/>
                  </a:ext>
                </a:extLst>
              </a:tr>
              <a:tr h="1019852">
                <a:tc>
                  <a:txBody>
                    <a:bodyPr/>
                    <a:lstStyle/>
                    <a:p>
                      <a:pPr marL="0" lvl="0" indent="0" algn="ctr">
                        <a:lnSpc>
                          <a:spcPct val="100000"/>
                        </a:lnSpc>
                        <a:spcBef>
                          <a:spcPts val="0"/>
                        </a:spcBef>
                        <a:spcAft>
                          <a:spcPts val="0"/>
                        </a:spcAft>
                        <a:buNone/>
                      </a:pPr>
                      <a:r>
                        <a:rPr lang="en-GB" sz="1600" b="0" i="0" u="none" strike="noStrike" noProof="0">
                          <a:solidFill>
                            <a:srgbClr val="FFFFFF"/>
                          </a:solidFill>
                          <a:latin typeface="Open Sans"/>
                        </a:rPr>
                        <a:t>💻</a:t>
                      </a:r>
                      <a:r>
                        <a:rPr lang="en-GB" sz="1600" b="0" i="0" u="none" strike="noStrike" kern="1200" noProof="0">
                          <a:solidFill>
                            <a:srgbClr val="54575B"/>
                          </a:solidFill>
                          <a:latin typeface="Open Sans"/>
                          <a:ea typeface="+mn-ea"/>
                          <a:cs typeface="+mn-cs"/>
                        </a:rPr>
                        <a:t>Website</a:t>
                      </a:r>
                      <a:endParaRPr lang="en-US" sz="1600" b="0" i="0" u="none" strike="noStrike" kern="1200">
                        <a:solidFill>
                          <a:srgbClr val="54575B"/>
                        </a:solidFill>
                        <a:latin typeface="Open Sans"/>
                        <a:ea typeface="+mn-ea"/>
                        <a:cs typeface="+mn-cs"/>
                      </a:endParaRPr>
                    </a:p>
                  </a:txBody>
                  <a:tcPr marL="6350" marR="6350" marT="6350" marB="0" anchor="ctr">
                    <a:solidFill>
                      <a:schemeClr val="tx1">
                        <a:lumMod val="20000"/>
                        <a:lumOff val="80000"/>
                      </a:schemeClr>
                    </a:solidFill>
                  </a:tcPr>
                </a:tc>
                <a:tc gridSpan="3">
                  <a:txBody>
                    <a:bodyPr/>
                    <a:lstStyle/>
                    <a:p>
                      <a:pPr marL="0" lvl="0" indent="0" algn="ctr" defTabSz="914400">
                        <a:lnSpc>
                          <a:spcPct val="100000"/>
                        </a:lnSpc>
                        <a:spcBef>
                          <a:spcPts val="0"/>
                        </a:spcBef>
                        <a:spcAft>
                          <a:spcPts val="0"/>
                        </a:spcAft>
                        <a:buNone/>
                        <a:tabLst/>
                        <a:defRPr/>
                      </a:pPr>
                      <a:endParaRPr lang="en-GB" sz="1600" b="1"/>
                    </a:p>
                    <a:p>
                      <a:pPr marL="0" lvl="0" indent="0" algn="ctr">
                        <a:lnSpc>
                          <a:spcPct val="100000"/>
                        </a:lnSpc>
                        <a:spcBef>
                          <a:spcPts val="0"/>
                        </a:spcBef>
                        <a:spcAft>
                          <a:spcPts val="0"/>
                        </a:spcAft>
                        <a:buNone/>
                      </a:pPr>
                      <a:r>
                        <a:rPr lang="en-GB" sz="1600" b="1"/>
                        <a:t>Homepage banner, events and webinars pages. Dedicated LP</a:t>
                      </a:r>
                    </a:p>
                    <a:p>
                      <a:pPr marL="0" lvl="0" indent="0" algn="ctr">
                        <a:lnSpc>
                          <a:spcPct val="100000"/>
                        </a:lnSpc>
                        <a:spcBef>
                          <a:spcPts val="0"/>
                        </a:spcBef>
                        <a:spcAft>
                          <a:spcPts val="0"/>
                        </a:spcAft>
                        <a:buNone/>
                      </a:pPr>
                      <a:endParaRPr lang="en-GB" sz="1600" b="1"/>
                    </a:p>
                  </a:txBody>
                  <a:tcPr marL="6350" marR="6350" marT="6350" marB="0" anchor="ctr">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9451353"/>
                  </a:ext>
                </a:extLst>
              </a:tr>
              <a:tr h="1019852">
                <a:tc>
                  <a:txBody>
                    <a:bodyPr/>
                    <a:lstStyle/>
                    <a:p>
                      <a:pPr marL="0" marR="0" lvl="0" indent="0" algn="ctr">
                        <a:lnSpc>
                          <a:spcPct val="100000"/>
                        </a:lnSpc>
                        <a:spcBef>
                          <a:spcPts val="0"/>
                        </a:spcBef>
                        <a:spcAft>
                          <a:spcPts val="0"/>
                        </a:spcAft>
                        <a:buNone/>
                      </a:pPr>
                      <a:r>
                        <a:rPr lang="en-GB" sz="1600" b="0" i="0" u="none" strike="noStrike" noProof="0">
                          <a:solidFill>
                            <a:schemeClr val="dk1"/>
                          </a:solidFill>
                          <a:latin typeface="Open Sans"/>
                        </a:rPr>
                        <a:t>👍</a:t>
                      </a:r>
                      <a:r>
                        <a:rPr lang="en-GB" sz="1600" b="0" i="0" u="none" strike="noStrike" noProof="0">
                          <a:solidFill>
                            <a:srgbClr val="54575B"/>
                          </a:solidFill>
                          <a:latin typeface="Open Sans"/>
                        </a:rPr>
                        <a:t>Social </a:t>
                      </a:r>
                      <a:endParaRPr lang="en-GB" sz="1600" b="1" i="0" u="none" strike="noStrike" noProof="0">
                        <a:solidFill>
                          <a:srgbClr val="FFFFFF"/>
                        </a:solidFill>
                        <a:latin typeface="Open Sans"/>
                      </a:endParaRPr>
                    </a:p>
                    <a:p>
                      <a:pPr marL="0" lvl="0" indent="0" algn="ctr">
                        <a:lnSpc>
                          <a:spcPct val="100000"/>
                        </a:lnSpc>
                        <a:spcBef>
                          <a:spcPts val="0"/>
                        </a:spcBef>
                        <a:spcAft>
                          <a:spcPts val="0"/>
                        </a:spcAft>
                        <a:buNone/>
                      </a:pPr>
                      <a:endParaRPr lang="en-GB" sz="1600" b="0" i="0" u="none" strike="noStrike" noProof="0">
                        <a:solidFill>
                          <a:srgbClr val="54575B"/>
                        </a:solidFill>
                        <a:latin typeface="Open Sans"/>
                      </a:endParaRPr>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r>
                        <a:rPr lang="en-GB" sz="1600" b="1"/>
                        <a:t>LinkedIn promotion – targeted to audience</a:t>
                      </a:r>
                    </a:p>
                    <a:p>
                      <a:pPr marL="0" lvl="0" indent="0" algn="ctr">
                        <a:lnSpc>
                          <a:spcPct val="100000"/>
                        </a:lnSpc>
                        <a:spcBef>
                          <a:spcPts val="0"/>
                        </a:spcBef>
                        <a:spcAft>
                          <a:spcPts val="0"/>
                        </a:spcAft>
                        <a:buNone/>
                      </a:pPr>
                      <a:endParaRPr lang="en-GB" sz="1600" b="1"/>
                    </a:p>
                  </a:txBody>
                  <a:tcPr marL="6350" marR="6350" marT="6350" marB="0" anchor="ctr">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1053234"/>
                  </a:ext>
                </a:extLst>
              </a:tr>
              <a:tr h="650156">
                <a:tc>
                  <a:txBody>
                    <a:bodyPr/>
                    <a:lstStyle/>
                    <a:p>
                      <a:pPr marL="0" lvl="0" indent="0" algn="ctr">
                        <a:lnSpc>
                          <a:spcPct val="100000"/>
                        </a:lnSpc>
                        <a:spcBef>
                          <a:spcPts val="0"/>
                        </a:spcBef>
                        <a:spcAft>
                          <a:spcPts val="0"/>
                        </a:spcAft>
                        <a:buNone/>
                      </a:pPr>
                      <a:r>
                        <a:rPr lang="en-GB" sz="1600" b="0" i="0" u="none" strike="noStrike" noProof="0">
                          <a:solidFill>
                            <a:schemeClr val="dk1"/>
                          </a:solidFill>
                          <a:latin typeface="Open Sans"/>
                        </a:rPr>
                        <a:t>🔍</a:t>
                      </a:r>
                      <a:r>
                        <a:rPr lang="en-GB" sz="1600" b="0" i="0" u="none" strike="noStrike" noProof="0">
                          <a:solidFill>
                            <a:srgbClr val="FFFFFF"/>
                          </a:solidFill>
                          <a:latin typeface="Open Sans"/>
                        </a:rPr>
                        <a:t> </a:t>
                      </a:r>
                      <a:r>
                        <a:rPr lang="en-GB" sz="1600" b="0" i="0" u="none" strike="noStrike" noProof="0">
                          <a:solidFill>
                            <a:srgbClr val="F52314"/>
                          </a:solidFill>
                          <a:latin typeface="Open Sans"/>
                        </a:rPr>
                        <a:t>External Advertising??</a:t>
                      </a:r>
                      <a:endParaRPr lang="en-US" sz="1600">
                        <a:solidFill>
                          <a:srgbClr val="F52314"/>
                        </a:solidFill>
                      </a:endParaRPr>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endParaRPr lang="en-GB" sz="1600" b="1"/>
                    </a:p>
                    <a:p>
                      <a:pPr marL="0" lvl="0" indent="0" algn="ctr">
                        <a:lnSpc>
                          <a:spcPct val="100000"/>
                        </a:lnSpc>
                        <a:spcBef>
                          <a:spcPts val="0"/>
                        </a:spcBef>
                        <a:spcAft>
                          <a:spcPts val="0"/>
                        </a:spcAft>
                        <a:buNone/>
                      </a:pPr>
                      <a:r>
                        <a:rPr lang="en-GB" sz="1600" b="1"/>
                        <a:t>White paper/Asset utilizing webinar information </a:t>
                      </a:r>
                    </a:p>
                    <a:p>
                      <a:pPr marL="0" lvl="0" indent="0" algn="ctr">
                        <a:lnSpc>
                          <a:spcPct val="100000"/>
                        </a:lnSpc>
                        <a:spcBef>
                          <a:spcPts val="0"/>
                        </a:spcBef>
                        <a:spcAft>
                          <a:spcPts val="0"/>
                        </a:spcAft>
                        <a:buNone/>
                      </a:pPr>
                      <a:endParaRPr lang="en-GB" sz="1600" b="1"/>
                    </a:p>
                    <a:p>
                      <a:pPr marL="0" lvl="0" indent="0" algn="ctr">
                        <a:lnSpc>
                          <a:spcPct val="100000"/>
                        </a:lnSpc>
                        <a:spcBef>
                          <a:spcPts val="0"/>
                        </a:spcBef>
                        <a:spcAft>
                          <a:spcPts val="0"/>
                        </a:spcAft>
                        <a:buNone/>
                      </a:pPr>
                      <a:endParaRPr lang="en-GB" sz="1600" b="1"/>
                    </a:p>
                  </a:txBody>
                  <a:tcPr marL="6350" marR="6350" marT="6350" marB="0" anchor="ctr">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8578630"/>
                  </a:ext>
                </a:extLst>
              </a:tr>
            </a:tbl>
          </a:graphicData>
        </a:graphic>
      </p:graphicFrame>
      <p:sp>
        <p:nvSpPr>
          <p:cNvPr id="13" name="Oval 12">
            <a:extLst>
              <a:ext uri="{FF2B5EF4-FFF2-40B4-BE49-F238E27FC236}">
                <a16:creationId xmlns:a16="http://schemas.microsoft.com/office/drawing/2014/main" id="{342DCC6B-58D9-21D9-E598-78806800FCC8}"/>
              </a:ext>
            </a:extLst>
          </p:cNvPr>
          <p:cNvSpPr/>
          <p:nvPr/>
        </p:nvSpPr>
        <p:spPr>
          <a:xfrm>
            <a:off x="10049769" y="1890979"/>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44B1F53-E6D6-A59F-7A07-C5437A4288A3}"/>
              </a:ext>
            </a:extLst>
          </p:cNvPr>
          <p:cNvSpPr/>
          <p:nvPr/>
        </p:nvSpPr>
        <p:spPr>
          <a:xfrm>
            <a:off x="6292219" y="2914235"/>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D71A085-5F81-0467-DC32-86A82710D941}"/>
              </a:ext>
            </a:extLst>
          </p:cNvPr>
          <p:cNvSpPr/>
          <p:nvPr/>
        </p:nvSpPr>
        <p:spPr>
          <a:xfrm>
            <a:off x="6292219" y="3909782"/>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32DC54DB-F299-AD86-6B3A-0BD741E478A8}"/>
              </a:ext>
            </a:extLst>
          </p:cNvPr>
          <p:cNvSpPr/>
          <p:nvPr/>
        </p:nvSpPr>
        <p:spPr>
          <a:xfrm>
            <a:off x="6292219" y="4898402"/>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2884894"/>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4FD02-AB53-C6AA-F0C4-1028E2D06523}"/>
              </a:ext>
            </a:extLst>
          </p:cNvPr>
          <p:cNvSpPr>
            <a:spLocks noGrp="1"/>
          </p:cNvSpPr>
          <p:nvPr>
            <p:ph type="title"/>
          </p:nvPr>
        </p:nvSpPr>
        <p:spPr/>
        <p:txBody>
          <a:bodyPr/>
          <a:lstStyle/>
          <a:p>
            <a:r>
              <a:rPr lang="en-GB">
                <a:ea typeface="Open Sans Semibold"/>
                <a:cs typeface="Open Sans Semibold"/>
              </a:rPr>
              <a:t>Theme for Webinars - Customer</a:t>
            </a:r>
            <a:endParaRPr lang="en-GB"/>
          </a:p>
        </p:txBody>
      </p:sp>
      <p:graphicFrame>
        <p:nvGraphicFramePr>
          <p:cNvPr id="4" name="Table 3">
            <a:extLst>
              <a:ext uri="{FF2B5EF4-FFF2-40B4-BE49-F238E27FC236}">
                <a16:creationId xmlns:a16="http://schemas.microsoft.com/office/drawing/2014/main" id="{D9D88F5F-764F-7B75-0EC8-95B5A44B6CE8}"/>
              </a:ext>
            </a:extLst>
          </p:cNvPr>
          <p:cNvGraphicFramePr>
            <a:graphicFrameLocks noGrp="1"/>
          </p:cNvGraphicFramePr>
          <p:nvPr>
            <p:extLst>
              <p:ext uri="{D42A27DB-BD31-4B8C-83A1-F6EECF244321}">
                <p14:modId xmlns:p14="http://schemas.microsoft.com/office/powerpoint/2010/main" val="2906094008"/>
              </p:ext>
            </p:extLst>
          </p:nvPr>
        </p:nvGraphicFramePr>
        <p:xfrm>
          <a:off x="200693" y="1553648"/>
          <a:ext cx="11791978" cy="4389120"/>
        </p:xfrm>
        <a:graphic>
          <a:graphicData uri="http://schemas.openxmlformats.org/drawingml/2006/table">
            <a:tbl>
              <a:tblPr firstRow="1" bandRow="1">
                <a:tableStyleId>{5FD0F851-EC5A-4D38-B0AD-8093EC10F338}</a:tableStyleId>
              </a:tblPr>
              <a:tblGrid>
                <a:gridCol w="5895989">
                  <a:extLst>
                    <a:ext uri="{9D8B030D-6E8A-4147-A177-3AD203B41FA5}">
                      <a16:colId xmlns:a16="http://schemas.microsoft.com/office/drawing/2014/main" val="2646277256"/>
                    </a:ext>
                  </a:extLst>
                </a:gridCol>
                <a:gridCol w="5895989">
                  <a:extLst>
                    <a:ext uri="{9D8B030D-6E8A-4147-A177-3AD203B41FA5}">
                      <a16:colId xmlns:a16="http://schemas.microsoft.com/office/drawing/2014/main" val="1482935355"/>
                    </a:ext>
                  </a:extLst>
                </a:gridCol>
              </a:tblGrid>
              <a:tr h="2182544">
                <a:tc>
                  <a:txBody>
                    <a:bodyPr/>
                    <a:lstStyle/>
                    <a:p>
                      <a:pPr marL="0" lvl="0" indent="0" algn="l">
                        <a:lnSpc>
                          <a:spcPct val="100000"/>
                        </a:lnSpc>
                        <a:buNone/>
                      </a:pPr>
                      <a:r>
                        <a:rPr lang="en-GB" sz="1800" b="1" i="0" u="none" strike="noStrike" baseline="0" noProof="0">
                          <a:solidFill>
                            <a:srgbClr val="54575B"/>
                          </a:solidFill>
                          <a:latin typeface="Open Sans"/>
                        </a:rPr>
                        <a:t>Title: </a:t>
                      </a:r>
                      <a:r>
                        <a:rPr lang="en-GB" sz="1800" b="0" i="0" u="none" strike="noStrike" baseline="0" noProof="0">
                          <a:solidFill>
                            <a:srgbClr val="54575B"/>
                          </a:solidFill>
                          <a:latin typeface="Open Sans"/>
                        </a:rPr>
                        <a:t>Personalized Learning at Scale: Revolutionizing Your Soft Skills Programs</a:t>
                      </a:r>
                      <a:r>
                        <a:rPr lang="en-GB" sz="1800" b="1" i="0" u="none" strike="noStrike" baseline="0" noProof="0">
                          <a:solidFill>
                            <a:srgbClr val="54575B"/>
                          </a:solidFill>
                          <a:latin typeface="Open Sans"/>
                        </a:rPr>
                        <a:t> </a:t>
                      </a:r>
                      <a:br>
                        <a:rPr lang="en-GB" sz="1800" b="1" i="0" u="none" strike="noStrike" baseline="0" noProof="0">
                          <a:solidFill>
                            <a:srgbClr val="54575B"/>
                          </a:solidFill>
                          <a:latin typeface="Open Sans"/>
                        </a:rPr>
                      </a:br>
                      <a:endParaRPr lang="en-GB" sz="1800" b="1" i="0" u="none" strike="noStrike" baseline="0" noProof="0">
                        <a:solidFill>
                          <a:srgbClr val="54575B"/>
                        </a:solidFill>
                        <a:latin typeface="Open Sans"/>
                      </a:endParaRPr>
                    </a:p>
                    <a:p>
                      <a:pPr lvl="0">
                        <a:buNone/>
                      </a:pPr>
                      <a:r>
                        <a:rPr lang="en-GB" sz="1800" b="1" i="0" u="none" strike="noStrike" baseline="0" noProof="0">
                          <a:solidFill>
                            <a:srgbClr val="54575B"/>
                          </a:solidFill>
                          <a:latin typeface="Open Sans"/>
                        </a:rPr>
                        <a:t>Overview:</a:t>
                      </a:r>
                      <a:r>
                        <a:rPr lang="en-GB" sz="1800" b="0" i="0" u="none" strike="noStrike" baseline="0" noProof="0">
                          <a:solidFill>
                            <a:srgbClr val="54575B"/>
                          </a:solidFill>
                          <a:latin typeface="Open Sans"/>
                        </a:rPr>
                        <a:t> Dive deep into how the PIR transforms traditional soft skills programs by personalizing content to the learner’s personality type. </a:t>
                      </a:r>
                      <a:endParaRPr lang="en-GB" b="0"/>
                    </a:p>
                  </a:txBody>
                  <a:tcPr/>
                </a:tc>
                <a:tc>
                  <a:txBody>
                    <a:bodyPr/>
                    <a:lstStyle/>
                    <a:p>
                      <a:pPr marL="0" lvl="0" indent="0" algn="l">
                        <a:lnSpc>
                          <a:spcPct val="100000"/>
                        </a:lnSpc>
                        <a:buNone/>
                      </a:pPr>
                      <a:r>
                        <a:rPr lang="en-GB" sz="1800" b="1" i="0" u="none" strike="noStrike" baseline="0" noProof="0">
                          <a:solidFill>
                            <a:srgbClr val="54575B"/>
                          </a:solidFill>
                          <a:latin typeface="Open Sans"/>
                        </a:rPr>
                        <a:t>Key Takeaways:  </a:t>
                      </a:r>
                    </a:p>
                    <a:p>
                      <a:pPr marL="285750" lvl="0" indent="-285750" algn="l">
                        <a:lnSpc>
                          <a:spcPct val="100000"/>
                        </a:lnSpc>
                        <a:buFont typeface="Calibri"/>
                        <a:buChar char="-"/>
                      </a:pPr>
                      <a:r>
                        <a:rPr lang="en-GB" sz="1800" b="0" i="0" u="none" strike="noStrike" baseline="0" noProof="0">
                          <a:solidFill>
                            <a:srgbClr val="54575B"/>
                          </a:solidFill>
                          <a:latin typeface="Open Sans"/>
                        </a:rPr>
                        <a:t>How to tailor communication, leadership, and teamwork training using personality type insights. </a:t>
                      </a:r>
                      <a:br>
                        <a:rPr lang="en-GB" sz="1800" b="0" i="0" u="none" strike="noStrike" baseline="0" noProof="0">
                          <a:solidFill>
                            <a:srgbClr val="54575B"/>
                          </a:solidFill>
                          <a:latin typeface="Open Sans"/>
                        </a:rPr>
                      </a:br>
                      <a:endParaRPr lang="en-GB" sz="1800" b="0" i="0" u="none" strike="noStrike" baseline="0" noProof="0">
                        <a:solidFill>
                          <a:srgbClr val="54575B"/>
                        </a:solidFill>
                        <a:latin typeface="Open Sans"/>
                      </a:endParaRPr>
                    </a:p>
                    <a:p>
                      <a:pPr marL="285750" lvl="0" indent="-285750" algn="l">
                        <a:lnSpc>
                          <a:spcPct val="100000"/>
                        </a:lnSpc>
                        <a:buFont typeface="Calibri"/>
                        <a:buChar char="-"/>
                      </a:pPr>
                      <a:r>
                        <a:rPr lang="en-GB" sz="1800" b="0" i="0" u="none" strike="noStrike" baseline="0" noProof="0">
                          <a:solidFill>
                            <a:srgbClr val="54575B"/>
                          </a:solidFill>
                          <a:latin typeface="Open Sans"/>
                        </a:rPr>
                        <a:t>Actionable examples of transforming workshops into dynamic, personalized learning experiences.</a:t>
                      </a:r>
                      <a:br>
                        <a:rPr lang="en-GB" sz="1800" b="0" i="0" u="none" strike="noStrike" baseline="0" noProof="0">
                          <a:solidFill>
                            <a:srgbClr val="54575B"/>
                          </a:solidFill>
                          <a:latin typeface="Open Sans"/>
                        </a:rPr>
                      </a:br>
                      <a:r>
                        <a:rPr lang="en-GB" sz="1800" b="0" i="0" u="none" strike="noStrike" baseline="0" noProof="0">
                          <a:solidFill>
                            <a:srgbClr val="54575B"/>
                          </a:solidFill>
                          <a:latin typeface="Open Sans"/>
                        </a:rPr>
                        <a:t> </a:t>
                      </a:r>
                    </a:p>
                    <a:p>
                      <a:pPr marL="285750" lvl="0" indent="-285750" algn="l">
                        <a:lnSpc>
                          <a:spcPct val="100000"/>
                        </a:lnSpc>
                        <a:buFont typeface="Calibri"/>
                        <a:buChar char="-"/>
                      </a:pPr>
                      <a:r>
                        <a:rPr lang="en-GB" sz="1800" b="0" i="0" u="none" strike="noStrike" baseline="0" noProof="0">
                          <a:solidFill>
                            <a:srgbClr val="54575B"/>
                          </a:solidFill>
                          <a:latin typeface="Open Sans"/>
                        </a:rPr>
                        <a:t>Best practices for integrating the report into existing programs for maximum impact. </a:t>
                      </a:r>
                    </a:p>
                    <a:p>
                      <a:pPr lvl="0">
                        <a:buNone/>
                      </a:pPr>
                      <a:endParaRPr lang="en-GB"/>
                    </a:p>
                  </a:txBody>
                  <a:tcPr/>
                </a:tc>
                <a:extLst>
                  <a:ext uri="{0D108BD9-81ED-4DB2-BD59-A6C34878D82A}">
                    <a16:rowId xmlns:a16="http://schemas.microsoft.com/office/drawing/2014/main" val="1507968364"/>
                  </a:ext>
                </a:extLst>
              </a:tr>
              <a:tr h="315126">
                <a:tc gridSpan="2">
                  <a:txBody>
                    <a:bodyPr/>
                    <a:lstStyle/>
                    <a:p>
                      <a:pPr lvl="0">
                        <a:buNone/>
                      </a:pPr>
                      <a:r>
                        <a:rPr lang="en-GB" sz="1800" b="1" i="0" u="none" strike="noStrike" baseline="0" noProof="0">
                          <a:solidFill>
                            <a:srgbClr val="54575B"/>
                          </a:solidFill>
                          <a:latin typeface="Open Sans"/>
                        </a:rPr>
                        <a:t>Webinar 2:</a:t>
                      </a:r>
                      <a:r>
                        <a:rPr lang="en-GB" sz="1800" b="0" i="0" u="none" strike="noStrike" baseline="0" noProof="0">
                          <a:solidFill>
                            <a:srgbClr val="54575B"/>
                          </a:solidFill>
                          <a:latin typeface="Open Sans"/>
                        </a:rPr>
                        <a:t> A year of talent development with one report [a year’s worth of learning] </a:t>
                      </a:r>
                    </a:p>
                    <a:p>
                      <a:pPr marL="0" lvl="0" indent="0" algn="l">
                        <a:lnSpc>
                          <a:spcPct val="100000"/>
                        </a:lnSpc>
                        <a:buFont typeface="Calibri"/>
                        <a:buNone/>
                      </a:pPr>
                      <a:r>
                        <a:rPr lang="en-GB" sz="1800" b="0" i="0" u="none" strike="noStrike" baseline="0" noProof="0">
                          <a:solidFill>
                            <a:srgbClr val="54575B"/>
                          </a:solidFill>
                          <a:latin typeface="Open Sans"/>
                        </a:rPr>
                        <a:t>- One of last two weeks in Feb – works for promo time</a:t>
                      </a:r>
                    </a:p>
                    <a:p>
                      <a:pPr lvl="0">
                        <a:buNone/>
                      </a:pPr>
                      <a:endParaRPr lang="en-GB"/>
                    </a:p>
                  </a:txBody>
                  <a:tcPr/>
                </a:tc>
                <a:tc hMerge="1">
                  <a:txBody>
                    <a:bodyPr/>
                    <a:lstStyle/>
                    <a:p>
                      <a:endParaRPr lang="en-US"/>
                    </a:p>
                  </a:txBody>
                  <a:tcPr/>
                </a:tc>
                <a:extLst>
                  <a:ext uri="{0D108BD9-81ED-4DB2-BD59-A6C34878D82A}">
                    <a16:rowId xmlns:a16="http://schemas.microsoft.com/office/drawing/2014/main" val="609219615"/>
                  </a:ext>
                </a:extLst>
              </a:tr>
              <a:tr h="315126">
                <a:tc gridSpan="2">
                  <a:txBody>
                    <a:bodyPr/>
                    <a:lstStyle/>
                    <a:p>
                      <a:pPr lvl="0">
                        <a:buNone/>
                      </a:pPr>
                      <a:r>
                        <a:rPr lang="en-GB" sz="1800" b="1" i="0" u="none" strike="noStrike" baseline="0" noProof="0">
                          <a:solidFill>
                            <a:srgbClr val="54575B"/>
                          </a:solidFill>
                          <a:latin typeface="Open Sans"/>
                        </a:rPr>
                        <a:t>Webinar 3: </a:t>
                      </a:r>
                      <a:r>
                        <a:rPr lang="en-GB" sz="1800" b="0" i="0" u="none" strike="noStrike" baseline="0" noProof="0">
                          <a:solidFill>
                            <a:srgbClr val="54575B"/>
                          </a:solidFill>
                          <a:latin typeface="Open Sans"/>
                        </a:rPr>
                        <a:t>Onboarding Success: How to Use Personality Insights to Accelerate New Employee Integration </a:t>
                      </a:r>
                    </a:p>
                    <a:p>
                      <a:pPr lvl="0">
                        <a:buNone/>
                      </a:pPr>
                      <a:endParaRPr lang="en-GB" sz="1800" b="0" i="0" u="none" strike="noStrike" baseline="0" noProof="0">
                        <a:solidFill>
                          <a:srgbClr val="54575B"/>
                        </a:solidFill>
                        <a:latin typeface="Open Sans"/>
                      </a:endParaRPr>
                    </a:p>
                  </a:txBody>
                  <a:tcPr/>
                </a:tc>
                <a:tc hMerge="1">
                  <a:txBody>
                    <a:bodyPr/>
                    <a:lstStyle/>
                    <a:p>
                      <a:endParaRPr lang="en-US"/>
                    </a:p>
                  </a:txBody>
                  <a:tcPr/>
                </a:tc>
                <a:extLst>
                  <a:ext uri="{0D108BD9-81ED-4DB2-BD59-A6C34878D82A}">
                    <a16:rowId xmlns:a16="http://schemas.microsoft.com/office/drawing/2014/main" val="917868565"/>
                  </a:ext>
                </a:extLst>
              </a:tr>
            </a:tbl>
          </a:graphicData>
        </a:graphic>
      </p:graphicFrame>
      <p:sp>
        <p:nvSpPr>
          <p:cNvPr id="8" name="TextBox 7">
            <a:extLst>
              <a:ext uri="{FF2B5EF4-FFF2-40B4-BE49-F238E27FC236}">
                <a16:creationId xmlns:a16="http://schemas.microsoft.com/office/drawing/2014/main" id="{5756805D-E48C-FAF0-1096-1E6C182FB42E}"/>
              </a:ext>
            </a:extLst>
          </p:cNvPr>
          <p:cNvSpPr txBox="1"/>
          <p:nvPr/>
        </p:nvSpPr>
        <p:spPr>
          <a:xfrm>
            <a:off x="9815311" y="147722"/>
            <a:ext cx="1887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9AABA"/>
                </a:solidFill>
                <a:ea typeface="Open Sans"/>
                <a:cs typeface="Open Sans"/>
                <a:hlinkClick r:id="rId4" action="ppaction://hlinksldjump"/>
              </a:rPr>
              <a:t>Q1 Activity</a:t>
            </a:r>
            <a:endParaRPr lang="en-US"/>
          </a:p>
        </p:txBody>
      </p:sp>
    </p:spTree>
    <p:extLst>
      <p:ext uri="{BB962C8B-B14F-4D97-AF65-F5344CB8AC3E}">
        <p14:creationId xmlns:p14="http://schemas.microsoft.com/office/powerpoint/2010/main" val="2972883885"/>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CED3AF-F3DA-E08C-67B9-BA8B0E61F0E5}"/>
              </a:ext>
            </a:extLst>
          </p:cNvPr>
          <p:cNvSpPr>
            <a:spLocks noGrp="1"/>
          </p:cNvSpPr>
          <p:nvPr>
            <p:ph type="body" sz="quarter" idx="10"/>
          </p:nvPr>
        </p:nvSpPr>
        <p:spPr>
          <a:xfrm>
            <a:off x="472180" y="1975857"/>
            <a:ext cx="6948936" cy="3060550"/>
          </a:xfrm>
        </p:spPr>
        <p:txBody>
          <a:bodyPr vert="horz" lIns="91440" tIns="45720" rIns="91440" bIns="45720" rtlCol="0" anchor="t">
            <a:noAutofit/>
          </a:bodyPr>
          <a:lstStyle/>
          <a:p>
            <a:pPr marL="0" indent="0">
              <a:buNone/>
            </a:pPr>
            <a:r>
              <a:rPr lang="en-US" b="1">
                <a:ea typeface="+mn-lt"/>
                <a:cs typeface="+mn-lt"/>
              </a:rPr>
              <a:t>Campaign Goal:</a:t>
            </a:r>
            <a:endParaRPr lang="en-GB" b="1">
              <a:ea typeface="+mn-lt"/>
              <a:cs typeface="+mn-lt"/>
            </a:endParaRPr>
          </a:p>
          <a:p>
            <a:r>
              <a:rPr lang="en-US">
                <a:ea typeface="+mn-lt"/>
                <a:cs typeface="+mn-lt"/>
              </a:rPr>
              <a:t>Educate prospects about the Personal Impact Report and how to leverage its powerful insights for skills development, improved onboarding, personalized learning, and team productivity. The end goal is to get prospects to become MBTI certified to then utilize the PIR report. </a:t>
            </a:r>
            <a:endParaRPr lang="en-GB">
              <a:ea typeface="+mn-lt"/>
              <a:cs typeface="+mn-lt"/>
            </a:endParaRPr>
          </a:p>
          <a:p>
            <a:pPr marL="0" indent="0">
              <a:buNone/>
            </a:pPr>
            <a:r>
              <a:rPr lang="en-US" b="1">
                <a:ea typeface="+mn-lt"/>
                <a:cs typeface="+mn-lt"/>
              </a:rPr>
              <a:t>Target Audience:</a:t>
            </a:r>
            <a:endParaRPr lang="en-GB" b="1">
              <a:ea typeface="+mn-lt"/>
              <a:cs typeface="+mn-lt"/>
            </a:endParaRPr>
          </a:p>
          <a:p>
            <a:r>
              <a:rPr lang="en-US" b="1">
                <a:solidFill>
                  <a:srgbClr val="19AABA"/>
                </a:solidFill>
                <a:ea typeface="+mn-lt"/>
                <a:cs typeface="+mn-lt"/>
              </a:rPr>
              <a:t>Prospective Blue</a:t>
            </a:r>
            <a:r>
              <a:rPr lang="en-US" b="1">
                <a:solidFill>
                  <a:srgbClr val="19AABA"/>
                </a:solidFill>
                <a:ea typeface="Open Sans"/>
                <a:cs typeface="Open Sans"/>
              </a:rPr>
              <a:t> box</a:t>
            </a:r>
          </a:p>
          <a:p>
            <a:pPr marL="0" indent="0">
              <a:buNone/>
            </a:pPr>
            <a:endParaRPr lang="en-GB">
              <a:ea typeface="Open Sans"/>
              <a:cs typeface="Open Sans"/>
            </a:endParaRPr>
          </a:p>
        </p:txBody>
      </p:sp>
      <p:sp>
        <p:nvSpPr>
          <p:cNvPr id="3" name="Title 2">
            <a:extLst>
              <a:ext uri="{FF2B5EF4-FFF2-40B4-BE49-F238E27FC236}">
                <a16:creationId xmlns:a16="http://schemas.microsoft.com/office/drawing/2014/main" id="{62F9ECF7-5127-405C-8229-326B6BAF8BC0}"/>
              </a:ext>
            </a:extLst>
          </p:cNvPr>
          <p:cNvSpPr>
            <a:spLocks noGrp="1"/>
          </p:cNvSpPr>
          <p:nvPr>
            <p:ph type="title"/>
          </p:nvPr>
        </p:nvSpPr>
        <p:spPr/>
        <p:txBody>
          <a:bodyPr/>
          <a:lstStyle/>
          <a:p>
            <a:r>
              <a:rPr lang="en-GB">
                <a:ea typeface="Open Sans Semibold"/>
                <a:cs typeface="Open Sans Semibold"/>
              </a:rPr>
              <a:t>Promoting the PIR for Talent Development - Prospects</a:t>
            </a:r>
          </a:p>
        </p:txBody>
      </p:sp>
      <p:pic>
        <p:nvPicPr>
          <p:cNvPr id="5" name="Picture 4" descr="A person and person looking at a computer&#10;&#10;AI-generated content may be incorrect.">
            <a:extLst>
              <a:ext uri="{FF2B5EF4-FFF2-40B4-BE49-F238E27FC236}">
                <a16:creationId xmlns:a16="http://schemas.microsoft.com/office/drawing/2014/main" id="{26BBBE33-3CAE-9B18-7AA1-2997C142CED2}"/>
              </a:ext>
            </a:extLst>
          </p:cNvPr>
          <p:cNvPicPr>
            <a:picLocks noChangeAspect="1"/>
          </p:cNvPicPr>
          <p:nvPr/>
        </p:nvPicPr>
        <p:blipFill>
          <a:blip r:embed="rId3"/>
          <a:stretch>
            <a:fillRect/>
          </a:stretch>
        </p:blipFill>
        <p:spPr>
          <a:xfrm>
            <a:off x="7668366" y="2190598"/>
            <a:ext cx="4029075" cy="26384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4447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25D69C-A174-244D-2F00-A6FFF6FED117}"/>
              </a:ext>
            </a:extLst>
          </p:cNvPr>
          <p:cNvSpPr>
            <a:spLocks noGrp="1"/>
          </p:cNvSpPr>
          <p:nvPr>
            <p:ph type="title"/>
          </p:nvPr>
        </p:nvSpPr>
        <p:spPr/>
        <p:txBody>
          <a:bodyPr/>
          <a:lstStyle/>
          <a:p>
            <a:r>
              <a:rPr lang="en-GB">
                <a:ea typeface="Open Sans Semibold"/>
                <a:cs typeface="Open Sans Semibold"/>
              </a:rPr>
              <a:t>Key Messaging - Prospects</a:t>
            </a:r>
            <a:endParaRPr lang="en-GB"/>
          </a:p>
        </p:txBody>
      </p:sp>
      <p:graphicFrame>
        <p:nvGraphicFramePr>
          <p:cNvPr id="6" name="Table 5">
            <a:extLst>
              <a:ext uri="{FF2B5EF4-FFF2-40B4-BE49-F238E27FC236}">
                <a16:creationId xmlns:a16="http://schemas.microsoft.com/office/drawing/2014/main" id="{E2D666C8-E2E5-2341-C804-7ECDA9928B41}"/>
              </a:ext>
            </a:extLst>
          </p:cNvPr>
          <p:cNvGraphicFramePr>
            <a:graphicFrameLocks noGrp="1"/>
          </p:cNvGraphicFramePr>
          <p:nvPr>
            <p:extLst>
              <p:ext uri="{D42A27DB-BD31-4B8C-83A1-F6EECF244321}">
                <p14:modId xmlns:p14="http://schemas.microsoft.com/office/powerpoint/2010/main" val="2940971949"/>
              </p:ext>
            </p:extLst>
          </p:nvPr>
        </p:nvGraphicFramePr>
        <p:xfrm>
          <a:off x="4706119" y="1602869"/>
          <a:ext cx="6988603" cy="2249760"/>
        </p:xfrm>
        <a:graphic>
          <a:graphicData uri="http://schemas.openxmlformats.org/drawingml/2006/table">
            <a:tbl>
              <a:tblPr firstRow="1" bandRow="1">
                <a:tableStyleId>{BDBED569-4797-4DF1-A0F4-6AAB3CD982D8}</a:tableStyleId>
              </a:tblPr>
              <a:tblGrid>
                <a:gridCol w="2413942">
                  <a:extLst>
                    <a:ext uri="{9D8B030D-6E8A-4147-A177-3AD203B41FA5}">
                      <a16:colId xmlns:a16="http://schemas.microsoft.com/office/drawing/2014/main" val="2187397004"/>
                    </a:ext>
                  </a:extLst>
                </a:gridCol>
                <a:gridCol w="4574661">
                  <a:extLst>
                    <a:ext uri="{9D8B030D-6E8A-4147-A177-3AD203B41FA5}">
                      <a16:colId xmlns:a16="http://schemas.microsoft.com/office/drawing/2014/main" val="1951708356"/>
                    </a:ext>
                  </a:extLst>
                </a:gridCol>
              </a:tblGrid>
              <a:tr h="725760">
                <a:tc>
                  <a:txBody>
                    <a:bodyPr/>
                    <a:lstStyle/>
                    <a:p>
                      <a:pPr lvl="0">
                        <a:buNone/>
                      </a:pPr>
                      <a:r>
                        <a:rPr lang="en-US" sz="2000" b="0" kern="1200" noProof="0">
                          <a:solidFill>
                            <a:srgbClr val="54575B"/>
                          </a:solidFill>
                        </a:rPr>
                        <a:t>Productivity Driver</a:t>
                      </a:r>
                      <a:endParaRPr lang="en-US" sz="2000" b="0" kern="1200">
                        <a:solidFill>
                          <a:srgbClr val="54575B"/>
                        </a:solidFill>
                      </a:endParaRPr>
                    </a:p>
                  </a:txBody>
                  <a:tcPr/>
                </a:tc>
                <a:tc>
                  <a:txBody>
                    <a:bodyPr/>
                    <a:lstStyle/>
                    <a:p>
                      <a:pPr lvl="0">
                        <a:buNone/>
                      </a:pPr>
                      <a:r>
                        <a:rPr lang="en-GB" sz="1600" b="0" kern="1200" noProof="0">
                          <a:solidFill>
                            <a:srgbClr val="54575B"/>
                          </a:solidFill>
                        </a:rPr>
                        <a:t>Help teams navigate personality differences, streamline collaboration, and improve  productivity.</a:t>
                      </a:r>
                      <a:endParaRPr lang="en-US" sz="1600" b="0" kern="1200">
                        <a:solidFill>
                          <a:srgbClr val="54575B"/>
                        </a:solidFill>
                      </a:endParaRPr>
                    </a:p>
                  </a:txBody>
                  <a:tcPr/>
                </a:tc>
                <a:extLst>
                  <a:ext uri="{0D108BD9-81ED-4DB2-BD59-A6C34878D82A}">
                    <a16:rowId xmlns:a16="http://schemas.microsoft.com/office/drawing/2014/main" val="3622856537"/>
                  </a:ext>
                </a:extLst>
              </a:tr>
              <a:tr h="686172">
                <a:tc>
                  <a:txBody>
                    <a:bodyPr/>
                    <a:lstStyle/>
                    <a:p>
                      <a:pPr lvl="0">
                        <a:buNone/>
                      </a:pPr>
                      <a:r>
                        <a:rPr lang="en-US" sz="2000" kern="1200" noProof="0">
                          <a:solidFill>
                            <a:srgbClr val="54575B"/>
                          </a:solidFill>
                        </a:rPr>
                        <a:t>Onboarding Module</a:t>
                      </a:r>
                      <a:endParaRPr lang="en-US" sz="2000" kern="1200">
                        <a:solidFill>
                          <a:srgbClr val="54575B"/>
                        </a:solidFill>
                      </a:endParaRPr>
                    </a:p>
                  </a:txBody>
                  <a:tcPr/>
                </a:tc>
                <a:tc>
                  <a:txBody>
                    <a:bodyPr/>
                    <a:lstStyle/>
                    <a:p>
                      <a:pPr lvl="0">
                        <a:buNone/>
                      </a:pPr>
                      <a:r>
                        <a:rPr lang="en-GB" sz="1600" u="none" strike="noStrike" kern="1200" baseline="0" noProof="0">
                          <a:solidFill>
                            <a:srgbClr val="54575B"/>
                          </a:solidFill>
                        </a:rPr>
                        <a:t>Enhance employee onboarding - foster quicker integration and stronger relationships</a:t>
                      </a:r>
                      <a:endParaRPr lang="en-US" sz="1600"/>
                    </a:p>
                  </a:txBody>
                  <a:tcPr/>
                </a:tc>
                <a:extLst>
                  <a:ext uri="{0D108BD9-81ED-4DB2-BD59-A6C34878D82A}">
                    <a16:rowId xmlns:a16="http://schemas.microsoft.com/office/drawing/2014/main" val="1706428994"/>
                  </a:ext>
                </a:extLst>
              </a:tr>
              <a:tr h="725760">
                <a:tc>
                  <a:txBody>
                    <a:bodyPr/>
                    <a:lstStyle/>
                    <a:p>
                      <a:pPr lvl="0">
                        <a:buNone/>
                      </a:pPr>
                      <a:r>
                        <a:rPr lang="en-US" sz="2000" kern="1200" noProof="0">
                          <a:solidFill>
                            <a:srgbClr val="54575B"/>
                          </a:solidFill>
                        </a:rPr>
                        <a:t>Personalized Learning at Scale</a:t>
                      </a:r>
                    </a:p>
                  </a:txBody>
                  <a:tcPr/>
                </a:tc>
                <a:tc>
                  <a:txBody>
                    <a:bodyPr/>
                    <a:lstStyle/>
                    <a:p>
                      <a:pPr lvl="0">
                        <a:buNone/>
                      </a:pPr>
                      <a:r>
                        <a:rPr lang="en-GB" sz="1600" u="none" strike="noStrike" kern="1200" baseline="0" noProof="0">
                          <a:solidFill>
                            <a:srgbClr val="54575B"/>
                          </a:solidFill>
                        </a:rPr>
                        <a:t>Provides a clear path for personalized development over 12-18 months</a:t>
                      </a:r>
                    </a:p>
                  </a:txBody>
                  <a:tcPr/>
                </a:tc>
                <a:extLst>
                  <a:ext uri="{0D108BD9-81ED-4DB2-BD59-A6C34878D82A}">
                    <a16:rowId xmlns:a16="http://schemas.microsoft.com/office/drawing/2014/main" val="2401095106"/>
                  </a:ext>
                </a:extLst>
              </a:tr>
            </a:tbl>
          </a:graphicData>
        </a:graphic>
      </p:graphicFrame>
      <p:pic>
        <p:nvPicPr>
          <p:cNvPr id="5" name="Picture 4" descr="A screenshot of a report&#10;&#10;AI-generated content may be incorrect.">
            <a:extLst>
              <a:ext uri="{FF2B5EF4-FFF2-40B4-BE49-F238E27FC236}">
                <a16:creationId xmlns:a16="http://schemas.microsoft.com/office/drawing/2014/main" id="{E8C9403A-EEF8-8D6C-E49F-3765053A31C7}"/>
              </a:ext>
            </a:extLst>
          </p:cNvPr>
          <p:cNvPicPr>
            <a:picLocks noChangeAspect="1"/>
          </p:cNvPicPr>
          <p:nvPr/>
        </p:nvPicPr>
        <p:blipFill>
          <a:blip r:embed="rId2"/>
          <a:stretch>
            <a:fillRect/>
          </a:stretch>
        </p:blipFill>
        <p:spPr>
          <a:xfrm>
            <a:off x="609600" y="1442232"/>
            <a:ext cx="2680247" cy="3796639"/>
          </a:xfrm>
          <a:prstGeom prst="rect">
            <a:avLst/>
          </a:prstGeom>
          <a:ln>
            <a:noFill/>
          </a:ln>
          <a:effectLst>
            <a:outerShdw blurRad="292100" dist="139700" dir="2700000" algn="tl" rotWithShape="0">
              <a:srgbClr val="333333">
                <a:alpha val="65000"/>
              </a:srgbClr>
            </a:outerShdw>
          </a:effectLst>
        </p:spPr>
      </p:pic>
      <p:cxnSp>
        <p:nvCxnSpPr>
          <p:cNvPr id="16" name="Straight Arrow Connector 15">
            <a:extLst>
              <a:ext uri="{FF2B5EF4-FFF2-40B4-BE49-F238E27FC236}">
                <a16:creationId xmlns:a16="http://schemas.microsoft.com/office/drawing/2014/main" id="{CAE5B4D0-8491-1320-9E31-64C21BFECEAE}"/>
              </a:ext>
            </a:extLst>
          </p:cNvPr>
          <p:cNvCxnSpPr/>
          <p:nvPr/>
        </p:nvCxnSpPr>
        <p:spPr>
          <a:xfrm>
            <a:off x="3290206" y="1877784"/>
            <a:ext cx="1404257" cy="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07F35A9-6561-90AF-9FE2-BC518805F80C}"/>
              </a:ext>
            </a:extLst>
          </p:cNvPr>
          <p:cNvCxnSpPr>
            <a:cxnSpLocks/>
          </p:cNvCxnSpPr>
          <p:nvPr/>
        </p:nvCxnSpPr>
        <p:spPr>
          <a:xfrm>
            <a:off x="3290206" y="2639783"/>
            <a:ext cx="1404257" cy="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A116E41-EBD5-BC1F-790C-DED8DE7660D6}"/>
              </a:ext>
            </a:extLst>
          </p:cNvPr>
          <p:cNvCxnSpPr>
            <a:cxnSpLocks/>
          </p:cNvCxnSpPr>
          <p:nvPr/>
        </p:nvCxnSpPr>
        <p:spPr>
          <a:xfrm>
            <a:off x="3290205" y="3336469"/>
            <a:ext cx="1404257" cy="2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440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54352D-9765-56C7-BCE5-7B8F250469A9}"/>
              </a:ext>
            </a:extLst>
          </p:cNvPr>
          <p:cNvSpPr>
            <a:spLocks noGrp="1"/>
          </p:cNvSpPr>
          <p:nvPr>
            <p:ph type="title"/>
          </p:nvPr>
        </p:nvSpPr>
        <p:spPr>
          <a:xfrm>
            <a:off x="522677" y="496150"/>
            <a:ext cx="12799732" cy="843085"/>
          </a:xfrm>
        </p:spPr>
        <p:txBody>
          <a:bodyPr/>
          <a:lstStyle/>
          <a:p>
            <a:r>
              <a:rPr lang="en-GB">
                <a:ea typeface="Open Sans Semibold"/>
                <a:cs typeface="Open Sans Semibold"/>
              </a:rPr>
              <a:t>Channels of Activity Prospects </a:t>
            </a:r>
            <a:r>
              <a:rPr lang="en-GB">
                <a:solidFill>
                  <a:srgbClr val="F52314"/>
                </a:solidFill>
                <a:ea typeface="Open Sans Semibold"/>
                <a:cs typeface="Open Sans Semibold"/>
              </a:rPr>
              <a:t>or do one calendar for both?</a:t>
            </a:r>
          </a:p>
        </p:txBody>
      </p:sp>
      <p:sp>
        <p:nvSpPr>
          <p:cNvPr id="5" name="TextBox 4">
            <a:extLst>
              <a:ext uri="{FF2B5EF4-FFF2-40B4-BE49-F238E27FC236}">
                <a16:creationId xmlns:a16="http://schemas.microsoft.com/office/drawing/2014/main" id="{280CA5CD-B7BB-CBCF-CFB7-3D0759117450}"/>
              </a:ext>
            </a:extLst>
          </p:cNvPr>
          <p:cNvSpPr txBox="1"/>
          <p:nvPr/>
        </p:nvSpPr>
        <p:spPr>
          <a:xfrm>
            <a:off x="9815311" y="147722"/>
            <a:ext cx="1887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9AABA"/>
                </a:solidFill>
                <a:ea typeface="Open Sans"/>
                <a:cs typeface="Open Sans"/>
                <a:hlinkClick r:id="rId3" action="ppaction://hlinksldjump"/>
              </a:rPr>
              <a:t>Q1 Activity</a:t>
            </a:r>
            <a:endParaRPr lang="en-US"/>
          </a:p>
        </p:txBody>
      </p:sp>
      <p:graphicFrame>
        <p:nvGraphicFramePr>
          <p:cNvPr id="9" name="Table 8">
            <a:extLst>
              <a:ext uri="{FF2B5EF4-FFF2-40B4-BE49-F238E27FC236}">
                <a16:creationId xmlns:a16="http://schemas.microsoft.com/office/drawing/2014/main" id="{F74020DA-BBC3-7950-0F23-C96390383B3D}"/>
              </a:ext>
            </a:extLst>
          </p:cNvPr>
          <p:cNvGraphicFramePr>
            <a:graphicFrameLocks noGrp="1"/>
          </p:cNvGraphicFramePr>
          <p:nvPr>
            <p:extLst>
              <p:ext uri="{D42A27DB-BD31-4B8C-83A1-F6EECF244321}">
                <p14:modId xmlns:p14="http://schemas.microsoft.com/office/powerpoint/2010/main" val="359732627"/>
              </p:ext>
            </p:extLst>
          </p:nvPr>
        </p:nvGraphicFramePr>
        <p:xfrm>
          <a:off x="366309" y="937544"/>
          <a:ext cx="11447908" cy="5303331"/>
        </p:xfrm>
        <a:graphic>
          <a:graphicData uri="http://schemas.openxmlformats.org/drawingml/2006/table">
            <a:tbl>
              <a:tblPr firstRow="1" firstCol="1">
                <a:tableStyleId>{5C22544A-7EE6-4342-B048-85BDC9FD1C3A}</a:tableStyleId>
              </a:tblPr>
              <a:tblGrid>
                <a:gridCol w="2946224">
                  <a:extLst>
                    <a:ext uri="{9D8B030D-6E8A-4147-A177-3AD203B41FA5}">
                      <a16:colId xmlns:a16="http://schemas.microsoft.com/office/drawing/2014/main" val="1499040387"/>
                    </a:ext>
                  </a:extLst>
                </a:gridCol>
                <a:gridCol w="2904010">
                  <a:extLst>
                    <a:ext uri="{9D8B030D-6E8A-4147-A177-3AD203B41FA5}">
                      <a16:colId xmlns:a16="http://schemas.microsoft.com/office/drawing/2014/main" val="2285055043"/>
                    </a:ext>
                  </a:extLst>
                </a:gridCol>
                <a:gridCol w="2919453">
                  <a:extLst>
                    <a:ext uri="{9D8B030D-6E8A-4147-A177-3AD203B41FA5}">
                      <a16:colId xmlns:a16="http://schemas.microsoft.com/office/drawing/2014/main" val="3463044881"/>
                    </a:ext>
                  </a:extLst>
                </a:gridCol>
                <a:gridCol w="2678221">
                  <a:extLst>
                    <a:ext uri="{9D8B030D-6E8A-4147-A177-3AD203B41FA5}">
                      <a16:colId xmlns:a16="http://schemas.microsoft.com/office/drawing/2014/main" val="4070929576"/>
                    </a:ext>
                  </a:extLst>
                </a:gridCol>
              </a:tblGrid>
              <a:tr h="4079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Channel</a:t>
                      </a:r>
                    </a:p>
                  </a:txBody>
                  <a:tcPr marL="6350" marR="6350" marT="6350" marB="0" anchor="ctr">
                    <a:solidFill>
                      <a:schemeClr val="bg1">
                        <a:lumMod val="75000"/>
                      </a:schemeClr>
                    </a:solidFill>
                  </a:tcPr>
                </a:tc>
                <a:tc>
                  <a:txBody>
                    <a:bodyPr/>
                    <a:lstStyle/>
                    <a:p>
                      <a:pPr algn="ctr" fontAlgn="ctr"/>
                      <a:r>
                        <a:rPr lang="en-GB" sz="1400" u="none" strike="noStrike">
                          <a:solidFill>
                            <a:schemeClr val="tx1"/>
                          </a:solidFill>
                          <a:effectLst/>
                        </a:rPr>
                        <a:t>January</a:t>
                      </a:r>
                    </a:p>
                  </a:txBody>
                  <a:tcPr marL="6350" marR="6350" marT="6350" marB="0" anchor="ctr">
                    <a:solidFill>
                      <a:schemeClr val="bg1">
                        <a:lumMod val="75000"/>
                      </a:schemeClr>
                    </a:solidFill>
                  </a:tcPr>
                </a:tc>
                <a:tc>
                  <a:txBody>
                    <a:bodyPr/>
                    <a:lstStyle/>
                    <a:p>
                      <a:pPr lvl="0" algn="ctr">
                        <a:buNone/>
                      </a:pPr>
                      <a:r>
                        <a:rPr lang="en-GB" sz="1400" u="none" strike="noStrike">
                          <a:solidFill>
                            <a:schemeClr val="tx1"/>
                          </a:solidFill>
                          <a:effectLst/>
                        </a:rPr>
                        <a:t>February</a:t>
                      </a:r>
                    </a:p>
                  </a:txBody>
                  <a:tcPr marL="6350" marR="6350" marT="6350" marB="0" anchor="ctr">
                    <a:solidFill>
                      <a:schemeClr val="bg1">
                        <a:lumMod val="75000"/>
                      </a:schemeClr>
                    </a:solidFill>
                  </a:tcPr>
                </a:tc>
                <a:tc>
                  <a:txBody>
                    <a:bodyPr/>
                    <a:lstStyle/>
                    <a:p>
                      <a:pPr lvl="0" algn="ctr">
                        <a:buNone/>
                      </a:pPr>
                      <a:r>
                        <a:rPr lang="en-GB" sz="1400" u="none" strike="noStrike">
                          <a:solidFill>
                            <a:schemeClr val="tx1"/>
                          </a:solidFill>
                          <a:effectLst/>
                        </a:rPr>
                        <a:t>March</a:t>
                      </a:r>
                      <a:endParaRPr lang="en-GB" sz="1400" b="0" i="0" u="none" strike="noStrike">
                        <a:solidFill>
                          <a:schemeClr val="tx1"/>
                        </a:solidFill>
                        <a:effectLst/>
                        <a:latin typeface="Calibri"/>
                      </a:endParaRPr>
                    </a:p>
                  </a:txBody>
                  <a:tcPr marL="6350" marR="6350" marT="6350" marB="0" anchor="ctr">
                    <a:solidFill>
                      <a:schemeClr val="bg1">
                        <a:lumMod val="75000"/>
                      </a:schemeClr>
                    </a:solidFill>
                  </a:tcPr>
                </a:tc>
                <a:extLst>
                  <a:ext uri="{0D108BD9-81ED-4DB2-BD59-A6C34878D82A}">
                    <a16:rowId xmlns:a16="http://schemas.microsoft.com/office/drawing/2014/main" val="1502108235"/>
                  </a:ext>
                </a:extLst>
              </a:tr>
              <a:tr h="854125">
                <a:tc>
                  <a:txBody>
                    <a:bodyPr/>
                    <a:lstStyle/>
                    <a:p>
                      <a:pPr marL="0" marR="0" lvl="0" indent="0" algn="ctr" rtl="0" eaLnBrk="1" fontAlgn="ctr" latinLnBrk="0" hangingPunct="1">
                        <a:lnSpc>
                          <a:spcPct val="100000"/>
                        </a:lnSpc>
                        <a:spcBef>
                          <a:spcPts val="0"/>
                        </a:spcBef>
                        <a:spcAft>
                          <a:spcPts val="0"/>
                        </a:spcAft>
                        <a:buClrTx/>
                        <a:buSzTx/>
                        <a:buFontTx/>
                        <a:buNone/>
                      </a:pPr>
                      <a:r>
                        <a:rPr lang="en-GB" sz="1600" b="0">
                          <a:ea typeface="Open Sans"/>
                          <a:cs typeface="Open Sans"/>
                        </a:rPr>
                        <a:t>💻</a:t>
                      </a:r>
                      <a:r>
                        <a:rPr lang="en-GB" sz="1600" b="0" i="0" u="none" strike="noStrike" kern="1200">
                          <a:solidFill>
                            <a:srgbClr val="54575B"/>
                          </a:solidFill>
                          <a:latin typeface="Open Sans"/>
                          <a:ea typeface="+mn-ea"/>
                          <a:cs typeface="+mn-cs"/>
                        </a:rPr>
                        <a:t>Webinar series</a:t>
                      </a:r>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endParaRPr lang="en-GB" sz="1600" b="1" u="none"/>
                    </a:p>
                    <a:p>
                      <a:pPr marL="0" lvl="0" indent="0" algn="ctr">
                        <a:lnSpc>
                          <a:spcPct val="100000"/>
                        </a:lnSpc>
                        <a:spcBef>
                          <a:spcPts val="0"/>
                        </a:spcBef>
                        <a:spcAft>
                          <a:spcPts val="0"/>
                        </a:spcAft>
                        <a:buNone/>
                      </a:pPr>
                      <a:r>
                        <a:rPr lang="en-GB" sz="1600" b="1" u="none"/>
                        <a:t>2 webinar series – 1st in Q1</a:t>
                      </a:r>
                      <a:endParaRPr lang="en-US" sz="1600" b="1" i="1" u="none" strike="noStrike" noProof="0">
                        <a:latin typeface="Open Sans"/>
                      </a:endParaRPr>
                    </a:p>
                  </a:txBody>
                  <a:tcPr marL="6350" marR="6350" marT="6350" marB="0" anchor="ctr">
                    <a:solidFill>
                      <a:srgbClr val="92D050"/>
                    </a:solidFill>
                  </a:tcPr>
                </a:tc>
                <a:tc hMerge="1">
                  <a:txBody>
                    <a:bodyPr/>
                    <a:lstStyle/>
                    <a:p>
                      <a:endParaRPr lang="en-GB"/>
                    </a:p>
                  </a:txBody>
                  <a:tcPr/>
                </a:tc>
                <a:tc hMerge="1">
                  <a:txBody>
                    <a:bodyPr/>
                    <a:lstStyle/>
                    <a:p>
                      <a:pPr marL="0" lvl="0" indent="0" algn="ctr">
                        <a:lnSpc>
                          <a:spcPct val="100000"/>
                        </a:lnSpc>
                        <a:spcBef>
                          <a:spcPts val="0"/>
                        </a:spcBef>
                        <a:spcAft>
                          <a:spcPts val="0"/>
                        </a:spcAft>
                        <a:buNone/>
                      </a:pPr>
                      <a:endParaRPr lang="en-GB" sz="1400" b="1" u="none"/>
                    </a:p>
                  </a:txBody>
                  <a:tcPr marL="6350" marR="6350" marT="6350" marB="0" anchor="ctr">
                    <a:solidFill>
                      <a:srgbClr val="92D050"/>
                    </a:solidFill>
                  </a:tcPr>
                </a:tc>
                <a:extLst>
                  <a:ext uri="{0D108BD9-81ED-4DB2-BD59-A6C34878D82A}">
                    <a16:rowId xmlns:a16="http://schemas.microsoft.com/office/drawing/2014/main" val="4177792537"/>
                  </a:ext>
                </a:extLst>
              </a:tr>
              <a:tr h="1019852">
                <a:tc>
                  <a:txBody>
                    <a:bodyPr/>
                    <a:lstStyle/>
                    <a:p>
                      <a:pPr marL="0" marR="0" lvl="0" indent="0" algn="ctr">
                        <a:lnSpc>
                          <a:spcPct val="100000"/>
                        </a:lnSpc>
                        <a:spcBef>
                          <a:spcPts val="0"/>
                        </a:spcBef>
                        <a:spcAft>
                          <a:spcPts val="0"/>
                        </a:spcAft>
                        <a:buNone/>
                      </a:pPr>
                      <a:r>
                        <a:rPr lang="en-GB" sz="1600" b="0" i="0" u="none" strike="noStrike" noProof="0">
                          <a:solidFill>
                            <a:srgbClr val="54575B"/>
                          </a:solidFill>
                          <a:latin typeface="Open Sans"/>
                        </a:rPr>
                        <a:t>📧 Email</a:t>
                      </a:r>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endParaRPr lang="en-GB" sz="1600" b="1"/>
                    </a:p>
                    <a:p>
                      <a:pPr marL="0" lvl="0" indent="0" algn="ctr">
                        <a:lnSpc>
                          <a:spcPct val="100000"/>
                        </a:lnSpc>
                        <a:spcBef>
                          <a:spcPts val="0"/>
                        </a:spcBef>
                        <a:spcAft>
                          <a:spcPts val="0"/>
                        </a:spcAft>
                        <a:buNone/>
                      </a:pPr>
                      <a:r>
                        <a:rPr lang="en-GB" sz="1600" b="1"/>
                        <a:t> 4 invite series with marketing nurture f/u and sales outreach (TBC)</a:t>
                      </a:r>
                      <a:endParaRPr lang="en-US" sz="1600" b="1"/>
                    </a:p>
                    <a:p>
                      <a:pPr marL="0" lvl="0" indent="0" algn="ctr">
                        <a:lnSpc>
                          <a:spcPct val="100000"/>
                        </a:lnSpc>
                        <a:spcBef>
                          <a:spcPts val="0"/>
                        </a:spcBef>
                        <a:spcAft>
                          <a:spcPts val="0"/>
                        </a:spcAft>
                        <a:buNone/>
                      </a:pPr>
                      <a:endParaRPr lang="en-GB" sz="1600" b="1"/>
                    </a:p>
                  </a:txBody>
                  <a:tcPr marL="6350" marR="6350" marT="6350" marB="0" anchor="ctr">
                    <a:solidFill>
                      <a:srgbClr val="92D050"/>
                    </a:solidFill>
                  </a:tcPr>
                </a:tc>
                <a:tc hMerge="1">
                  <a:txBody>
                    <a:bodyPr/>
                    <a:lstStyle/>
                    <a:p>
                      <a:endParaRPr lang="en-GB"/>
                    </a:p>
                  </a:txBody>
                  <a:tcPr/>
                </a:tc>
                <a:tc hMerge="1">
                  <a:txBody>
                    <a:bodyPr/>
                    <a:lstStyle/>
                    <a:p>
                      <a:pPr marL="0" lvl="0" indent="0" algn="ctr" defTabSz="914400">
                        <a:lnSpc>
                          <a:spcPct val="100000"/>
                        </a:lnSpc>
                        <a:spcBef>
                          <a:spcPts val="0"/>
                        </a:spcBef>
                        <a:spcAft>
                          <a:spcPts val="0"/>
                        </a:spcAft>
                        <a:buNone/>
                        <a:tabLst/>
                        <a:defRPr/>
                      </a:pPr>
                      <a:endParaRPr lang="en-GB" sz="1400" b="1"/>
                    </a:p>
                  </a:txBody>
                  <a:tcPr marL="6350" marR="6350" marT="6350" marB="0" anchor="ctr">
                    <a:solidFill>
                      <a:srgbClr val="92D050"/>
                    </a:solidFill>
                  </a:tcPr>
                </a:tc>
                <a:extLst>
                  <a:ext uri="{0D108BD9-81ED-4DB2-BD59-A6C34878D82A}">
                    <a16:rowId xmlns:a16="http://schemas.microsoft.com/office/drawing/2014/main" val="2030382087"/>
                  </a:ext>
                </a:extLst>
              </a:tr>
              <a:tr h="1019852">
                <a:tc>
                  <a:txBody>
                    <a:bodyPr/>
                    <a:lstStyle/>
                    <a:p>
                      <a:pPr marL="0" lvl="0" indent="0" algn="ctr">
                        <a:lnSpc>
                          <a:spcPct val="100000"/>
                        </a:lnSpc>
                        <a:spcBef>
                          <a:spcPts val="0"/>
                        </a:spcBef>
                        <a:spcAft>
                          <a:spcPts val="0"/>
                        </a:spcAft>
                        <a:buNone/>
                      </a:pPr>
                      <a:r>
                        <a:rPr lang="en-GB" sz="1600" b="0" i="0" u="none" strike="noStrike" noProof="0">
                          <a:solidFill>
                            <a:srgbClr val="FFFFFF"/>
                          </a:solidFill>
                          <a:latin typeface="Open Sans"/>
                        </a:rPr>
                        <a:t>💻</a:t>
                      </a:r>
                      <a:r>
                        <a:rPr lang="en-GB" sz="1600" b="0" i="0" u="none" strike="noStrike" kern="1200" noProof="0">
                          <a:solidFill>
                            <a:srgbClr val="54575B"/>
                          </a:solidFill>
                          <a:latin typeface="Open Sans"/>
                          <a:ea typeface="+mn-ea"/>
                          <a:cs typeface="+mn-cs"/>
                        </a:rPr>
                        <a:t>Website</a:t>
                      </a:r>
                      <a:endParaRPr lang="en-US" sz="1600" b="0" i="0" u="none" strike="noStrike" kern="1200">
                        <a:solidFill>
                          <a:srgbClr val="54575B"/>
                        </a:solidFill>
                        <a:latin typeface="Open Sans"/>
                        <a:ea typeface="+mn-ea"/>
                        <a:cs typeface="+mn-cs"/>
                      </a:endParaRPr>
                    </a:p>
                  </a:txBody>
                  <a:tcPr marL="6350" marR="6350" marT="6350" marB="0" anchor="ctr">
                    <a:solidFill>
                      <a:schemeClr val="tx1">
                        <a:lumMod val="20000"/>
                        <a:lumOff val="80000"/>
                      </a:schemeClr>
                    </a:solidFill>
                  </a:tcPr>
                </a:tc>
                <a:tc gridSpan="3">
                  <a:txBody>
                    <a:bodyPr/>
                    <a:lstStyle/>
                    <a:p>
                      <a:pPr marL="0" lvl="0" indent="0" algn="ctr" defTabSz="914400">
                        <a:lnSpc>
                          <a:spcPct val="100000"/>
                        </a:lnSpc>
                        <a:spcBef>
                          <a:spcPts val="0"/>
                        </a:spcBef>
                        <a:spcAft>
                          <a:spcPts val="0"/>
                        </a:spcAft>
                        <a:buNone/>
                        <a:tabLst/>
                        <a:defRPr/>
                      </a:pPr>
                      <a:endParaRPr lang="en-GB" sz="1600" b="1"/>
                    </a:p>
                    <a:p>
                      <a:pPr marL="0" lvl="0" indent="0" algn="ctr">
                        <a:lnSpc>
                          <a:spcPct val="100000"/>
                        </a:lnSpc>
                        <a:spcBef>
                          <a:spcPts val="0"/>
                        </a:spcBef>
                        <a:spcAft>
                          <a:spcPts val="0"/>
                        </a:spcAft>
                        <a:buNone/>
                      </a:pPr>
                      <a:r>
                        <a:rPr lang="en-GB" sz="1600" b="1"/>
                        <a:t>Homepage banner, events and webinars pages. Dedicated LP</a:t>
                      </a:r>
                    </a:p>
                    <a:p>
                      <a:pPr marL="0" lvl="0" indent="0" algn="ctr">
                        <a:lnSpc>
                          <a:spcPct val="100000"/>
                        </a:lnSpc>
                        <a:spcBef>
                          <a:spcPts val="0"/>
                        </a:spcBef>
                        <a:spcAft>
                          <a:spcPts val="0"/>
                        </a:spcAft>
                        <a:buNone/>
                      </a:pPr>
                      <a:endParaRPr lang="en-GB" sz="1600" b="1"/>
                    </a:p>
                  </a:txBody>
                  <a:tcPr marL="6350" marR="6350" marT="6350" marB="0" anchor="ctr">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9451353"/>
                  </a:ext>
                </a:extLst>
              </a:tr>
              <a:tr h="1019852">
                <a:tc>
                  <a:txBody>
                    <a:bodyPr/>
                    <a:lstStyle/>
                    <a:p>
                      <a:pPr marL="0" marR="0" lvl="0" indent="0" algn="ctr">
                        <a:lnSpc>
                          <a:spcPct val="100000"/>
                        </a:lnSpc>
                        <a:spcBef>
                          <a:spcPts val="0"/>
                        </a:spcBef>
                        <a:spcAft>
                          <a:spcPts val="0"/>
                        </a:spcAft>
                        <a:buNone/>
                      </a:pPr>
                      <a:r>
                        <a:rPr lang="en-GB" sz="1600" b="0" i="0" u="none" strike="noStrike" noProof="0">
                          <a:solidFill>
                            <a:schemeClr val="dk1"/>
                          </a:solidFill>
                          <a:latin typeface="Open Sans"/>
                        </a:rPr>
                        <a:t>👍</a:t>
                      </a:r>
                      <a:r>
                        <a:rPr lang="en-GB" sz="1600" b="0" i="0" u="none" strike="noStrike" noProof="0">
                          <a:solidFill>
                            <a:srgbClr val="54575B"/>
                          </a:solidFill>
                          <a:latin typeface="Open Sans"/>
                        </a:rPr>
                        <a:t>Social </a:t>
                      </a:r>
                      <a:endParaRPr lang="en-GB" sz="1600" b="1" i="0" u="none" strike="noStrike" noProof="0">
                        <a:solidFill>
                          <a:srgbClr val="FFFFFF"/>
                        </a:solidFill>
                        <a:latin typeface="Open Sans"/>
                      </a:endParaRPr>
                    </a:p>
                    <a:p>
                      <a:pPr marL="0" lvl="0" indent="0" algn="ctr">
                        <a:lnSpc>
                          <a:spcPct val="100000"/>
                        </a:lnSpc>
                        <a:spcBef>
                          <a:spcPts val="0"/>
                        </a:spcBef>
                        <a:spcAft>
                          <a:spcPts val="0"/>
                        </a:spcAft>
                        <a:buNone/>
                      </a:pPr>
                      <a:endParaRPr lang="en-GB" sz="1600" b="0" i="0" u="none" strike="noStrike" noProof="0">
                        <a:solidFill>
                          <a:srgbClr val="54575B"/>
                        </a:solidFill>
                        <a:latin typeface="Open Sans"/>
                      </a:endParaRPr>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r>
                        <a:rPr lang="en-GB" sz="1600" b="1"/>
                        <a:t>LinkedIn promotion – targeted to audience</a:t>
                      </a:r>
                    </a:p>
                    <a:p>
                      <a:pPr marL="0" lvl="0" indent="0" algn="ctr">
                        <a:lnSpc>
                          <a:spcPct val="100000"/>
                        </a:lnSpc>
                        <a:spcBef>
                          <a:spcPts val="0"/>
                        </a:spcBef>
                        <a:spcAft>
                          <a:spcPts val="0"/>
                        </a:spcAft>
                        <a:buNone/>
                      </a:pPr>
                      <a:endParaRPr lang="en-GB" sz="1600" b="1"/>
                    </a:p>
                  </a:txBody>
                  <a:tcPr marL="6350" marR="6350" marT="6350" marB="0" anchor="ctr">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1053234"/>
                  </a:ext>
                </a:extLst>
              </a:tr>
              <a:tr h="650156">
                <a:tc>
                  <a:txBody>
                    <a:bodyPr/>
                    <a:lstStyle/>
                    <a:p>
                      <a:pPr marL="0" lvl="0" indent="0" algn="ctr">
                        <a:lnSpc>
                          <a:spcPct val="100000"/>
                        </a:lnSpc>
                        <a:spcBef>
                          <a:spcPts val="0"/>
                        </a:spcBef>
                        <a:spcAft>
                          <a:spcPts val="0"/>
                        </a:spcAft>
                        <a:buNone/>
                      </a:pPr>
                      <a:r>
                        <a:rPr lang="en-GB" sz="1600" b="0" i="0" u="none" strike="noStrike" noProof="0">
                          <a:solidFill>
                            <a:schemeClr val="dk1"/>
                          </a:solidFill>
                          <a:latin typeface="Open Sans"/>
                        </a:rPr>
                        <a:t>🔍</a:t>
                      </a:r>
                      <a:r>
                        <a:rPr lang="en-GB" sz="1600" b="0" i="0" u="none" strike="noStrike" noProof="0">
                          <a:solidFill>
                            <a:srgbClr val="FFFFFF"/>
                          </a:solidFill>
                          <a:latin typeface="Open Sans"/>
                        </a:rPr>
                        <a:t> </a:t>
                      </a:r>
                      <a:r>
                        <a:rPr lang="en-GB" sz="1600" b="0" i="0" u="none" strike="noStrike" noProof="0">
                          <a:solidFill>
                            <a:srgbClr val="F52314"/>
                          </a:solidFill>
                          <a:latin typeface="Open Sans"/>
                        </a:rPr>
                        <a:t>External Advertising??</a:t>
                      </a:r>
                      <a:endParaRPr lang="en-US" sz="1600">
                        <a:solidFill>
                          <a:srgbClr val="F52314"/>
                        </a:solidFill>
                      </a:endParaRPr>
                    </a:p>
                  </a:txBody>
                  <a:tcPr marL="6350" marR="6350" marT="6350" marB="0" anchor="ctr">
                    <a:solidFill>
                      <a:schemeClr val="tx1">
                        <a:lumMod val="20000"/>
                        <a:lumOff val="80000"/>
                      </a:schemeClr>
                    </a:solidFill>
                  </a:tcPr>
                </a:tc>
                <a:tc gridSpan="3">
                  <a:txBody>
                    <a:bodyPr/>
                    <a:lstStyle/>
                    <a:p>
                      <a:pPr marL="0" lvl="0" indent="0" algn="ctr">
                        <a:lnSpc>
                          <a:spcPct val="100000"/>
                        </a:lnSpc>
                        <a:spcBef>
                          <a:spcPts val="0"/>
                        </a:spcBef>
                        <a:spcAft>
                          <a:spcPts val="0"/>
                        </a:spcAft>
                        <a:buNone/>
                      </a:pPr>
                      <a:endParaRPr lang="en-GB" sz="1600" b="1"/>
                    </a:p>
                    <a:p>
                      <a:pPr marL="0" lvl="0" indent="0" algn="ctr">
                        <a:lnSpc>
                          <a:spcPct val="100000"/>
                        </a:lnSpc>
                        <a:spcBef>
                          <a:spcPts val="0"/>
                        </a:spcBef>
                        <a:spcAft>
                          <a:spcPts val="0"/>
                        </a:spcAft>
                        <a:buNone/>
                      </a:pPr>
                      <a:r>
                        <a:rPr lang="en-GB" sz="1600" b="1"/>
                        <a:t>White paper/Asset utilizing webinar information </a:t>
                      </a:r>
                    </a:p>
                    <a:p>
                      <a:pPr marL="0" lvl="0" indent="0" algn="ctr">
                        <a:lnSpc>
                          <a:spcPct val="100000"/>
                        </a:lnSpc>
                        <a:spcBef>
                          <a:spcPts val="0"/>
                        </a:spcBef>
                        <a:spcAft>
                          <a:spcPts val="0"/>
                        </a:spcAft>
                        <a:buNone/>
                      </a:pPr>
                      <a:endParaRPr lang="en-GB" sz="1600" b="1"/>
                    </a:p>
                    <a:p>
                      <a:pPr marL="0" lvl="0" indent="0" algn="ctr">
                        <a:lnSpc>
                          <a:spcPct val="100000"/>
                        </a:lnSpc>
                        <a:spcBef>
                          <a:spcPts val="0"/>
                        </a:spcBef>
                        <a:spcAft>
                          <a:spcPts val="0"/>
                        </a:spcAft>
                        <a:buNone/>
                      </a:pPr>
                      <a:endParaRPr lang="en-GB" sz="1600" b="1"/>
                    </a:p>
                  </a:txBody>
                  <a:tcPr marL="6350" marR="6350" marT="6350" marB="0" anchor="ctr">
                    <a:solidFill>
                      <a:srgbClr val="92D05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8578630"/>
                  </a:ext>
                </a:extLst>
              </a:tr>
            </a:tbl>
          </a:graphicData>
        </a:graphic>
      </p:graphicFrame>
      <p:sp>
        <p:nvSpPr>
          <p:cNvPr id="13" name="Oval 12">
            <a:extLst>
              <a:ext uri="{FF2B5EF4-FFF2-40B4-BE49-F238E27FC236}">
                <a16:creationId xmlns:a16="http://schemas.microsoft.com/office/drawing/2014/main" id="{342DCC6B-58D9-21D9-E598-78806800FCC8}"/>
              </a:ext>
            </a:extLst>
          </p:cNvPr>
          <p:cNvSpPr/>
          <p:nvPr/>
        </p:nvSpPr>
        <p:spPr>
          <a:xfrm>
            <a:off x="10049769" y="1890979"/>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944B1F53-E6D6-A59F-7A07-C5437A4288A3}"/>
              </a:ext>
            </a:extLst>
          </p:cNvPr>
          <p:cNvSpPr/>
          <p:nvPr/>
        </p:nvSpPr>
        <p:spPr>
          <a:xfrm>
            <a:off x="6292219" y="2914235"/>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0D71A085-5F81-0467-DC32-86A82710D941}"/>
              </a:ext>
            </a:extLst>
          </p:cNvPr>
          <p:cNvSpPr/>
          <p:nvPr/>
        </p:nvSpPr>
        <p:spPr>
          <a:xfrm>
            <a:off x="6292219" y="3909782"/>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32DC54DB-F299-AD86-6B3A-0BD741E478A8}"/>
              </a:ext>
            </a:extLst>
          </p:cNvPr>
          <p:cNvSpPr/>
          <p:nvPr/>
        </p:nvSpPr>
        <p:spPr>
          <a:xfrm>
            <a:off x="6292219" y="4898402"/>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710904"/>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54FD02-AB53-C6AA-F0C4-1028E2D06523}"/>
              </a:ext>
            </a:extLst>
          </p:cNvPr>
          <p:cNvSpPr>
            <a:spLocks noGrp="1"/>
          </p:cNvSpPr>
          <p:nvPr>
            <p:ph type="title"/>
          </p:nvPr>
        </p:nvSpPr>
        <p:spPr/>
        <p:txBody>
          <a:bodyPr/>
          <a:lstStyle/>
          <a:p>
            <a:r>
              <a:rPr lang="en-GB">
                <a:ea typeface="Open Sans Semibold"/>
                <a:cs typeface="Open Sans Semibold"/>
              </a:rPr>
              <a:t>Theme for Webinars - Prospects</a:t>
            </a:r>
            <a:endParaRPr lang="en-GB"/>
          </a:p>
        </p:txBody>
      </p:sp>
      <p:graphicFrame>
        <p:nvGraphicFramePr>
          <p:cNvPr id="4" name="Table 3">
            <a:extLst>
              <a:ext uri="{FF2B5EF4-FFF2-40B4-BE49-F238E27FC236}">
                <a16:creationId xmlns:a16="http://schemas.microsoft.com/office/drawing/2014/main" id="{D9D88F5F-764F-7B75-0EC8-95B5A44B6CE8}"/>
              </a:ext>
            </a:extLst>
          </p:cNvPr>
          <p:cNvGraphicFramePr>
            <a:graphicFrameLocks noGrp="1"/>
          </p:cNvGraphicFramePr>
          <p:nvPr>
            <p:extLst>
              <p:ext uri="{D42A27DB-BD31-4B8C-83A1-F6EECF244321}">
                <p14:modId xmlns:p14="http://schemas.microsoft.com/office/powerpoint/2010/main" val="3850333595"/>
              </p:ext>
            </p:extLst>
          </p:nvPr>
        </p:nvGraphicFramePr>
        <p:xfrm>
          <a:off x="200693" y="1553648"/>
          <a:ext cx="11791978" cy="4663440"/>
        </p:xfrm>
        <a:graphic>
          <a:graphicData uri="http://schemas.openxmlformats.org/drawingml/2006/table">
            <a:tbl>
              <a:tblPr firstRow="1" bandRow="1">
                <a:tableStyleId>{5FD0F851-EC5A-4D38-B0AD-8093EC10F338}</a:tableStyleId>
              </a:tblPr>
              <a:tblGrid>
                <a:gridCol w="5895989">
                  <a:extLst>
                    <a:ext uri="{9D8B030D-6E8A-4147-A177-3AD203B41FA5}">
                      <a16:colId xmlns:a16="http://schemas.microsoft.com/office/drawing/2014/main" val="2646277256"/>
                    </a:ext>
                  </a:extLst>
                </a:gridCol>
                <a:gridCol w="5895989">
                  <a:extLst>
                    <a:ext uri="{9D8B030D-6E8A-4147-A177-3AD203B41FA5}">
                      <a16:colId xmlns:a16="http://schemas.microsoft.com/office/drawing/2014/main" val="1482935355"/>
                    </a:ext>
                  </a:extLst>
                </a:gridCol>
              </a:tblGrid>
              <a:tr h="2182544">
                <a:tc>
                  <a:txBody>
                    <a:bodyPr/>
                    <a:lstStyle/>
                    <a:p>
                      <a:pPr marL="0" lvl="0" indent="0" algn="l">
                        <a:lnSpc>
                          <a:spcPct val="100000"/>
                        </a:lnSpc>
                        <a:buNone/>
                      </a:pPr>
                      <a:r>
                        <a:rPr lang="en-GB" sz="1800" b="1" i="0" u="none" strike="noStrike" baseline="0" noProof="0">
                          <a:solidFill>
                            <a:srgbClr val="54575B"/>
                          </a:solidFill>
                          <a:latin typeface="Open Sans"/>
                        </a:rPr>
                        <a:t>Title: </a:t>
                      </a:r>
                      <a:r>
                        <a:rPr lang="en-GB" sz="1800" b="0" i="0" u="none" strike="noStrike" baseline="0" noProof="0">
                          <a:solidFill>
                            <a:srgbClr val="54575B"/>
                          </a:solidFill>
                          <a:latin typeface="Open Sans"/>
                        </a:rPr>
                        <a:t>Personalized Learning at Scale: Revolutionizing Your Soft Skills Programs</a:t>
                      </a:r>
                      <a:r>
                        <a:rPr lang="en-GB" sz="1800" b="1" i="0" u="none" strike="noStrike" baseline="0" noProof="0">
                          <a:solidFill>
                            <a:srgbClr val="54575B"/>
                          </a:solidFill>
                          <a:latin typeface="Open Sans"/>
                        </a:rPr>
                        <a:t> </a:t>
                      </a:r>
                      <a:br>
                        <a:rPr lang="en-GB" sz="1800" b="1" i="0" u="none" strike="noStrike" baseline="0" noProof="0">
                          <a:solidFill>
                            <a:srgbClr val="54575B"/>
                          </a:solidFill>
                          <a:latin typeface="Open Sans"/>
                        </a:rPr>
                      </a:br>
                      <a:endParaRPr lang="en-GB" sz="1800" b="1" i="0" u="none" strike="noStrike" baseline="0" noProof="0">
                        <a:solidFill>
                          <a:srgbClr val="54575B"/>
                        </a:solidFill>
                        <a:latin typeface="Open Sans"/>
                      </a:endParaRPr>
                    </a:p>
                    <a:p>
                      <a:pPr lvl="0">
                        <a:buNone/>
                      </a:pPr>
                      <a:r>
                        <a:rPr lang="en-GB" sz="1800" b="1" i="0" u="none" strike="noStrike" baseline="0" noProof="0">
                          <a:solidFill>
                            <a:srgbClr val="54575B"/>
                          </a:solidFill>
                          <a:latin typeface="Open Sans"/>
                        </a:rPr>
                        <a:t>Overview: </a:t>
                      </a:r>
                      <a:r>
                        <a:rPr lang="en-GB" sz="1800" b="0" i="0" u="none" strike="noStrike" baseline="0" noProof="0">
                          <a:solidFill>
                            <a:srgbClr val="54575B"/>
                          </a:solidFill>
                          <a:latin typeface="Open Sans"/>
                        </a:rPr>
                        <a:t>Introduction into how the MBTI, specifically the Personal Impact Report, transforms traditional soft skills programs by personalizing content to the learner’s personality type.</a:t>
                      </a:r>
                    </a:p>
                    <a:p>
                      <a:pPr lvl="0">
                        <a:buNone/>
                      </a:pPr>
                      <a:endParaRPr lang="en-GB" sz="1800" b="0" i="0" u="none" strike="noStrike" baseline="0" noProof="0">
                        <a:solidFill>
                          <a:srgbClr val="54575B"/>
                        </a:solidFill>
                        <a:latin typeface="Open Sans"/>
                      </a:endParaRPr>
                    </a:p>
                    <a:p>
                      <a:pPr lvl="0">
                        <a:buNone/>
                      </a:pPr>
                      <a:r>
                        <a:rPr lang="en-GB" sz="1800" b="1" i="0" u="none" strike="noStrike" baseline="0" noProof="0">
                          <a:solidFill>
                            <a:srgbClr val="54575B"/>
                          </a:solidFill>
                          <a:latin typeface="Open Sans"/>
                        </a:rPr>
                        <a:t>CTA: </a:t>
                      </a:r>
                      <a:r>
                        <a:rPr lang="en-GB" sz="1800" b="0" i="0" u="none" strike="noStrike" baseline="0" noProof="0">
                          <a:solidFill>
                            <a:srgbClr val="54575B"/>
                          </a:solidFill>
                          <a:latin typeface="Open Sans"/>
                        </a:rPr>
                        <a:t>Explore certification options, get certified, connect with a rep to discuss more.</a:t>
                      </a:r>
                      <a:endParaRPr lang="en-GB"/>
                    </a:p>
                  </a:txBody>
                  <a:tcPr/>
                </a:tc>
                <a:tc>
                  <a:txBody>
                    <a:bodyPr/>
                    <a:lstStyle/>
                    <a:p>
                      <a:pPr marL="0" lvl="0" indent="0" algn="l">
                        <a:lnSpc>
                          <a:spcPct val="100000"/>
                        </a:lnSpc>
                        <a:buNone/>
                      </a:pPr>
                      <a:r>
                        <a:rPr lang="en-GB" sz="1800" b="1" i="0" u="none" strike="noStrike" baseline="0" noProof="0">
                          <a:solidFill>
                            <a:srgbClr val="54575B"/>
                          </a:solidFill>
                          <a:latin typeface="Open Sans"/>
                        </a:rPr>
                        <a:t>Key Takeaways:  </a:t>
                      </a:r>
                    </a:p>
                    <a:p>
                      <a:pPr marL="285750" lvl="0" indent="-285750" algn="l">
                        <a:lnSpc>
                          <a:spcPct val="100000"/>
                        </a:lnSpc>
                        <a:buFont typeface="Calibri"/>
                        <a:buChar char="-"/>
                      </a:pPr>
                      <a:r>
                        <a:rPr lang="en-GB" sz="1800" b="0" i="0" u="none" strike="noStrike" baseline="0" noProof="0">
                          <a:solidFill>
                            <a:srgbClr val="54575B"/>
                          </a:solidFill>
                          <a:latin typeface="Open Sans"/>
                        </a:rPr>
                        <a:t>Understanding of the various elements within the PIR report. </a:t>
                      </a:r>
                      <a:br>
                        <a:rPr lang="en-GB" sz="1800" b="0" i="0" u="none" strike="noStrike" baseline="0" noProof="0">
                          <a:solidFill>
                            <a:srgbClr val="54575B"/>
                          </a:solidFill>
                          <a:latin typeface="Open Sans"/>
                        </a:rPr>
                      </a:br>
                      <a:endParaRPr lang="en-GB" sz="1800" b="0" i="0" u="none" strike="noStrike" baseline="0" noProof="0">
                        <a:solidFill>
                          <a:srgbClr val="54575B"/>
                        </a:solidFill>
                        <a:latin typeface="Open Sans"/>
                      </a:endParaRPr>
                    </a:p>
                    <a:p>
                      <a:pPr marL="285750" lvl="0" indent="-285750" algn="l">
                        <a:lnSpc>
                          <a:spcPct val="100000"/>
                        </a:lnSpc>
                        <a:buFont typeface="Calibri"/>
                        <a:buChar char="-"/>
                      </a:pPr>
                      <a:r>
                        <a:rPr lang="en-GB" sz="1800" b="0" i="0" u="none" strike="noStrike" baseline="0" noProof="0">
                          <a:solidFill>
                            <a:srgbClr val="54575B"/>
                          </a:solidFill>
                          <a:latin typeface="Open Sans"/>
                        </a:rPr>
                        <a:t>How to tailor communication, leadership, and teamwork training using personality type insights.</a:t>
                      </a:r>
                      <a:br>
                        <a:rPr lang="en-GB" sz="1800" b="0" i="0" u="none" strike="noStrike" baseline="0" noProof="0">
                          <a:solidFill>
                            <a:srgbClr val="54575B"/>
                          </a:solidFill>
                          <a:latin typeface="Open Sans"/>
                        </a:rPr>
                      </a:br>
                      <a:r>
                        <a:rPr lang="en-GB" sz="1800" b="0" i="0" u="none" strike="noStrike" baseline="0" noProof="0">
                          <a:solidFill>
                            <a:srgbClr val="54575B"/>
                          </a:solidFill>
                          <a:latin typeface="Open Sans"/>
                        </a:rPr>
                        <a:t> </a:t>
                      </a:r>
                    </a:p>
                    <a:p>
                      <a:pPr marL="285750" lvl="0" indent="-285750" algn="l">
                        <a:lnSpc>
                          <a:spcPct val="100000"/>
                        </a:lnSpc>
                        <a:buFont typeface="Calibri"/>
                        <a:buChar char="-"/>
                      </a:pPr>
                      <a:r>
                        <a:rPr lang="en-GB" sz="1800" b="0" i="0" u="none" strike="noStrike" baseline="0" noProof="0">
                          <a:solidFill>
                            <a:srgbClr val="54575B"/>
                          </a:solidFill>
                          <a:latin typeface="Open Sans"/>
                        </a:rPr>
                        <a:t>Actionable examples of transforming workshops into dynamic, personalized learning experiences.</a:t>
                      </a:r>
                      <a:br>
                        <a:rPr lang="en-GB" sz="1800" b="0" i="0" u="none" strike="noStrike" baseline="0" noProof="0">
                          <a:solidFill>
                            <a:srgbClr val="54575B"/>
                          </a:solidFill>
                          <a:latin typeface="Open Sans"/>
                        </a:rPr>
                      </a:br>
                      <a:endParaRPr lang="en-GB" sz="1800" b="0" i="0" u="none" strike="noStrike" baseline="0" noProof="0">
                        <a:solidFill>
                          <a:srgbClr val="54575B"/>
                        </a:solidFill>
                        <a:latin typeface="Open Sans"/>
                      </a:endParaRPr>
                    </a:p>
                    <a:p>
                      <a:pPr marL="285750" lvl="0" indent="-285750" algn="l">
                        <a:lnSpc>
                          <a:spcPct val="100000"/>
                        </a:lnSpc>
                        <a:buFont typeface="Calibri"/>
                        <a:buChar char="-"/>
                      </a:pPr>
                      <a:r>
                        <a:rPr lang="en-GB" sz="1800" b="0" i="0" u="none" strike="noStrike" baseline="0" noProof="0">
                          <a:solidFill>
                            <a:srgbClr val="54575B"/>
                          </a:solidFill>
                          <a:latin typeface="Open Sans"/>
                        </a:rPr>
                        <a:t>Best practices for integrating the report into existing programs for maximum impact.</a:t>
                      </a:r>
                    </a:p>
                    <a:p>
                      <a:pPr lvl="0">
                        <a:buNone/>
                      </a:pPr>
                      <a:endParaRPr lang="en-GB"/>
                    </a:p>
                  </a:txBody>
                  <a:tcPr/>
                </a:tc>
                <a:extLst>
                  <a:ext uri="{0D108BD9-81ED-4DB2-BD59-A6C34878D82A}">
                    <a16:rowId xmlns:a16="http://schemas.microsoft.com/office/drawing/2014/main" val="1507968364"/>
                  </a:ext>
                </a:extLst>
              </a:tr>
              <a:tr h="315126">
                <a:tc gridSpan="2">
                  <a:txBody>
                    <a:bodyPr/>
                    <a:lstStyle/>
                    <a:p>
                      <a:pPr lvl="0">
                        <a:buNone/>
                      </a:pPr>
                      <a:r>
                        <a:rPr lang="en-GB" sz="1800" b="1" i="0" u="none" strike="noStrike" baseline="0" noProof="0">
                          <a:solidFill>
                            <a:srgbClr val="54575B"/>
                          </a:solidFill>
                          <a:latin typeface="Open Sans"/>
                        </a:rPr>
                        <a:t>Webinar 2: </a:t>
                      </a:r>
                      <a:r>
                        <a:rPr lang="en-GB" sz="1800" b="0" i="0" u="none" strike="noStrike" baseline="0" noProof="0">
                          <a:solidFill>
                            <a:srgbClr val="54575B"/>
                          </a:solidFill>
                          <a:latin typeface="Open Sans"/>
                        </a:rPr>
                        <a:t>Onboarding Success: How to Use Personality Insights to Accelerate New Employee Integration</a:t>
                      </a:r>
                    </a:p>
                    <a:p>
                      <a:pPr marL="0" lvl="0" indent="0" algn="l">
                        <a:lnSpc>
                          <a:spcPct val="100000"/>
                        </a:lnSpc>
                        <a:buNone/>
                      </a:pPr>
                      <a:endParaRPr lang="en-GB" sz="1800" b="0" i="0" u="none" strike="noStrike" baseline="0" noProof="0">
                        <a:solidFill>
                          <a:srgbClr val="54575B"/>
                        </a:solidFill>
                        <a:latin typeface="Open Sans"/>
                      </a:endParaRPr>
                    </a:p>
                  </a:txBody>
                  <a:tcPr/>
                </a:tc>
                <a:tc hMerge="1">
                  <a:txBody>
                    <a:bodyPr/>
                    <a:lstStyle/>
                    <a:p>
                      <a:endParaRPr lang="en-US"/>
                    </a:p>
                  </a:txBody>
                  <a:tcPr/>
                </a:tc>
                <a:extLst>
                  <a:ext uri="{0D108BD9-81ED-4DB2-BD59-A6C34878D82A}">
                    <a16:rowId xmlns:a16="http://schemas.microsoft.com/office/drawing/2014/main" val="609219615"/>
                  </a:ext>
                </a:extLst>
              </a:tr>
              <a:tr h="315126">
                <a:tc gridSpan="2">
                  <a:txBody>
                    <a:bodyPr/>
                    <a:lstStyle/>
                    <a:p>
                      <a:pPr lvl="0">
                        <a:buNone/>
                      </a:pPr>
                      <a:endParaRPr lang="en-GB" sz="1800" b="0" i="0" u="none" strike="noStrike" baseline="0" noProof="0">
                        <a:solidFill>
                          <a:srgbClr val="54575B"/>
                        </a:solidFill>
                        <a:latin typeface="Open Sans"/>
                      </a:endParaRPr>
                    </a:p>
                  </a:txBody>
                  <a:tcPr/>
                </a:tc>
                <a:tc hMerge="1">
                  <a:txBody>
                    <a:bodyPr/>
                    <a:lstStyle/>
                    <a:p>
                      <a:endParaRPr lang="en-US"/>
                    </a:p>
                  </a:txBody>
                  <a:tcPr/>
                </a:tc>
                <a:extLst>
                  <a:ext uri="{0D108BD9-81ED-4DB2-BD59-A6C34878D82A}">
                    <a16:rowId xmlns:a16="http://schemas.microsoft.com/office/drawing/2014/main" val="917868565"/>
                  </a:ext>
                </a:extLst>
              </a:tr>
            </a:tbl>
          </a:graphicData>
        </a:graphic>
      </p:graphicFrame>
      <p:sp>
        <p:nvSpPr>
          <p:cNvPr id="8" name="TextBox 7">
            <a:extLst>
              <a:ext uri="{FF2B5EF4-FFF2-40B4-BE49-F238E27FC236}">
                <a16:creationId xmlns:a16="http://schemas.microsoft.com/office/drawing/2014/main" id="{5756805D-E48C-FAF0-1096-1E6C182FB42E}"/>
              </a:ext>
            </a:extLst>
          </p:cNvPr>
          <p:cNvSpPr txBox="1"/>
          <p:nvPr/>
        </p:nvSpPr>
        <p:spPr>
          <a:xfrm>
            <a:off x="9815311" y="147722"/>
            <a:ext cx="1887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9AABA"/>
                </a:solidFill>
                <a:ea typeface="Open Sans"/>
                <a:cs typeface="Open Sans"/>
                <a:hlinkClick r:id="rId3" action="ppaction://hlinksldjump"/>
              </a:rPr>
              <a:t>Q1 Activity</a:t>
            </a:r>
            <a:endParaRPr lang="en-US"/>
          </a:p>
        </p:txBody>
      </p:sp>
    </p:spTree>
    <p:extLst>
      <p:ext uri="{BB962C8B-B14F-4D97-AF65-F5344CB8AC3E}">
        <p14:creationId xmlns:p14="http://schemas.microsoft.com/office/powerpoint/2010/main" val="4175692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A656-6F50-7469-261D-F3F5A204386B}"/>
              </a:ext>
            </a:extLst>
          </p:cNvPr>
          <p:cNvSpPr>
            <a:spLocks noGrp="1"/>
          </p:cNvSpPr>
          <p:nvPr>
            <p:ph type="title"/>
          </p:nvPr>
        </p:nvSpPr>
        <p:spPr>
          <a:xfrm>
            <a:off x="609763" y="654489"/>
            <a:ext cx="11268396" cy="902461"/>
          </a:xfrm>
        </p:spPr>
        <p:txBody>
          <a:bodyPr/>
          <a:lstStyle/>
          <a:p>
            <a:r>
              <a:rPr lang="en-GB">
                <a:ea typeface="Open Sans Semibold"/>
                <a:cs typeface="Open Sans Semibold"/>
              </a:rPr>
              <a:t>Harnessing the Power of Personality – New year Promo</a:t>
            </a:r>
            <a:endParaRPr lang="en-GB"/>
          </a:p>
        </p:txBody>
      </p:sp>
      <p:sp>
        <p:nvSpPr>
          <p:cNvPr id="6" name="TextBox 5">
            <a:extLst>
              <a:ext uri="{FF2B5EF4-FFF2-40B4-BE49-F238E27FC236}">
                <a16:creationId xmlns:a16="http://schemas.microsoft.com/office/drawing/2014/main" id="{1AF6FA15-16B8-4CB9-F4DC-7DEEA6C24BE5}"/>
              </a:ext>
            </a:extLst>
          </p:cNvPr>
          <p:cNvSpPr txBox="1"/>
          <p:nvPr/>
        </p:nvSpPr>
        <p:spPr>
          <a:xfrm>
            <a:off x="466607" y="1557310"/>
            <a:ext cx="5793191" cy="41652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2000"/>
              </a:spcBef>
              <a:buClr>
                <a:schemeClr val="bg2"/>
              </a:buClr>
              <a:buSzPct val="150000"/>
              <a:buFont typeface="Arial Black" panose="020B0A04020102020204" pitchFamily="34" charset="0"/>
              <a:buChar char="-"/>
            </a:pPr>
            <a:r>
              <a:rPr lang="en-GB" sz="2000" b="1">
                <a:ea typeface="+mn-lt"/>
                <a:cs typeface="+mn-lt"/>
              </a:rPr>
              <a:t>Goal: </a:t>
            </a:r>
            <a:r>
              <a:rPr lang="en-GB" sz="2000">
                <a:ea typeface="+mn-lt"/>
                <a:cs typeface="+mn-lt"/>
              </a:rPr>
              <a:t>To grow certification and </a:t>
            </a:r>
            <a:r>
              <a:rPr lang="en-GB" sz="2000" err="1">
                <a:ea typeface="+mn-lt"/>
                <a:cs typeface="+mn-lt"/>
              </a:rPr>
              <a:t>i</a:t>
            </a:r>
            <a:r>
              <a:rPr lang="en-US" sz="2000" err="1">
                <a:ea typeface="+mn-lt"/>
                <a:cs typeface="+mn-lt"/>
              </a:rPr>
              <a:t>ncrease</a:t>
            </a:r>
            <a:r>
              <a:rPr lang="en-US" sz="2000">
                <a:ea typeface="+mn-lt"/>
                <a:cs typeface="+mn-lt"/>
              </a:rPr>
              <a:t> reasons for sales outreach</a:t>
            </a:r>
          </a:p>
          <a:p>
            <a:pPr marL="228600" indent="-228600">
              <a:lnSpc>
                <a:spcPct val="90000"/>
              </a:lnSpc>
              <a:spcBef>
                <a:spcPts val="2000"/>
              </a:spcBef>
              <a:buClr>
                <a:schemeClr val="bg2"/>
              </a:buClr>
              <a:buSzPct val="150000"/>
              <a:buFont typeface="Arial Black" panose="020B0A04020102020204" pitchFamily="34" charset="0"/>
              <a:buChar char="-"/>
            </a:pPr>
            <a:r>
              <a:rPr lang="en-GB" sz="2000" b="1">
                <a:ea typeface="+mn-lt"/>
                <a:cs typeface="+mn-lt"/>
              </a:rPr>
              <a:t>Target: </a:t>
            </a:r>
            <a:r>
              <a:rPr lang="en-GB" sz="2000">
                <a:ea typeface="+mn-lt"/>
                <a:cs typeface="+mn-lt"/>
              </a:rPr>
              <a:t>Attendees of last Nov's webinar – 71 prospects</a:t>
            </a:r>
          </a:p>
          <a:p>
            <a:pPr marL="228600" indent="-228600">
              <a:lnSpc>
                <a:spcPct val="90000"/>
              </a:lnSpc>
              <a:spcBef>
                <a:spcPts val="2000"/>
              </a:spcBef>
              <a:buClr>
                <a:schemeClr val="bg2"/>
              </a:buClr>
              <a:buSzPct val="150000"/>
              <a:buFont typeface="Arial Black" panose="020B0A04020102020204" pitchFamily="34" charset="0"/>
              <a:buChar char="-"/>
            </a:pPr>
            <a:r>
              <a:rPr lang="en-GB" sz="2000" b="1">
                <a:ea typeface="+mn-lt"/>
                <a:cs typeface="+mn-lt"/>
              </a:rPr>
              <a:t>Approach:</a:t>
            </a:r>
            <a:r>
              <a:rPr lang="en-GB" sz="2000">
                <a:ea typeface="+mn-lt"/>
                <a:cs typeface="+mn-lt"/>
              </a:rPr>
              <a:t> Build on the engagement created from webinar and marketing email nurture. Outlook style email series - CTA – Book a call and take our promotional offer.</a:t>
            </a:r>
          </a:p>
          <a:p>
            <a:pPr marL="228600" indent="-228600">
              <a:lnSpc>
                <a:spcPct val="90000"/>
              </a:lnSpc>
              <a:spcBef>
                <a:spcPts val="2000"/>
              </a:spcBef>
              <a:buClr>
                <a:schemeClr val="bg2"/>
              </a:buClr>
              <a:buSzPct val="150000"/>
              <a:buFont typeface="Arial Black" panose="020B0A04020102020204" pitchFamily="34" charset="0"/>
              <a:buChar char="-"/>
            </a:pPr>
            <a:r>
              <a:rPr lang="en-GB" sz="2000">
                <a:ea typeface="Open Sans"/>
                <a:cs typeface="Open Sans"/>
              </a:rPr>
              <a:t>Email 1 – Jan 32% click to open rate – SF task assigned</a:t>
            </a:r>
          </a:p>
          <a:p>
            <a:pPr marL="228600" indent="-228600">
              <a:lnSpc>
                <a:spcPct val="90000"/>
              </a:lnSpc>
              <a:spcBef>
                <a:spcPts val="2000"/>
              </a:spcBef>
              <a:buClr>
                <a:srgbClr val="19AABA"/>
              </a:buClr>
              <a:buSzPct val="150000"/>
              <a:buFont typeface="Arial Black" panose="020B0A04020102020204" pitchFamily="34" charset="0"/>
              <a:buChar char="-"/>
            </a:pPr>
            <a:r>
              <a:rPr lang="en-GB" sz="2000">
                <a:ea typeface="Open Sans"/>
                <a:cs typeface="Open Sans"/>
              </a:rPr>
              <a:t>Email 2 Feb, Email 3 Mar</a:t>
            </a:r>
          </a:p>
        </p:txBody>
      </p:sp>
      <p:graphicFrame>
        <p:nvGraphicFramePr>
          <p:cNvPr id="5" name="Diagram 4">
            <a:extLst>
              <a:ext uri="{FF2B5EF4-FFF2-40B4-BE49-F238E27FC236}">
                <a16:creationId xmlns:a16="http://schemas.microsoft.com/office/drawing/2014/main" id="{A4639AD8-7630-91BF-D2BC-42B3D320BCC3}"/>
              </a:ext>
            </a:extLst>
          </p:cNvPr>
          <p:cNvGraphicFramePr/>
          <p:nvPr>
            <p:extLst>
              <p:ext uri="{D42A27DB-BD31-4B8C-83A1-F6EECF244321}">
                <p14:modId xmlns:p14="http://schemas.microsoft.com/office/powerpoint/2010/main" val="2720496643"/>
              </p:ext>
            </p:extLst>
          </p:nvPr>
        </p:nvGraphicFramePr>
        <p:xfrm>
          <a:off x="6262699" y="1560103"/>
          <a:ext cx="5425964" cy="4327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7" name="TextBox 586">
            <a:extLst>
              <a:ext uri="{FF2B5EF4-FFF2-40B4-BE49-F238E27FC236}">
                <a16:creationId xmlns:a16="http://schemas.microsoft.com/office/drawing/2014/main" id="{840088AA-B873-D77F-E4A1-5E611F010F12}"/>
              </a:ext>
            </a:extLst>
          </p:cNvPr>
          <p:cNvSpPr txBox="1"/>
          <p:nvPr/>
        </p:nvSpPr>
        <p:spPr>
          <a:xfrm>
            <a:off x="8373797" y="2547481"/>
            <a:ext cx="24620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Open Sans"/>
                <a:cs typeface="Open Sans"/>
              </a:rPr>
              <a:t>Sep – Nov</a:t>
            </a:r>
            <a:endParaRPr lang="en-GB"/>
          </a:p>
        </p:txBody>
      </p:sp>
      <p:sp>
        <p:nvSpPr>
          <p:cNvPr id="588" name="TextBox 587">
            <a:extLst>
              <a:ext uri="{FF2B5EF4-FFF2-40B4-BE49-F238E27FC236}">
                <a16:creationId xmlns:a16="http://schemas.microsoft.com/office/drawing/2014/main" id="{5C0765E8-7EF1-3F59-6160-95A990C770CB}"/>
              </a:ext>
            </a:extLst>
          </p:cNvPr>
          <p:cNvSpPr txBox="1"/>
          <p:nvPr/>
        </p:nvSpPr>
        <p:spPr>
          <a:xfrm>
            <a:off x="8373797" y="4041792"/>
            <a:ext cx="24620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Open Sans"/>
                <a:cs typeface="Open Sans"/>
              </a:rPr>
              <a:t>Nov – Dec </a:t>
            </a:r>
            <a:endParaRPr lang="en-GB"/>
          </a:p>
        </p:txBody>
      </p:sp>
      <p:sp>
        <p:nvSpPr>
          <p:cNvPr id="589" name="TextBox 588">
            <a:extLst>
              <a:ext uri="{FF2B5EF4-FFF2-40B4-BE49-F238E27FC236}">
                <a16:creationId xmlns:a16="http://schemas.microsoft.com/office/drawing/2014/main" id="{AFE6F190-2196-E9CB-CA26-D91A1FB819A1}"/>
              </a:ext>
            </a:extLst>
          </p:cNvPr>
          <p:cNvSpPr txBox="1"/>
          <p:nvPr/>
        </p:nvSpPr>
        <p:spPr>
          <a:xfrm>
            <a:off x="8373797" y="4417844"/>
            <a:ext cx="24620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Open Sans"/>
                <a:cs typeface="Open Sans"/>
              </a:rPr>
              <a:t>Jan - Mar </a:t>
            </a:r>
            <a:endParaRPr lang="en-GB"/>
          </a:p>
        </p:txBody>
      </p:sp>
    </p:spTree>
    <p:extLst>
      <p:ext uri="{BB962C8B-B14F-4D97-AF65-F5344CB8AC3E}">
        <p14:creationId xmlns:p14="http://schemas.microsoft.com/office/powerpoint/2010/main" val="34439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0E929-CAA1-7B05-5115-BA12DD942212}"/>
              </a:ext>
            </a:extLst>
          </p:cNvPr>
          <p:cNvSpPr>
            <a:spLocks noGrp="1"/>
          </p:cNvSpPr>
          <p:nvPr>
            <p:ph type="title"/>
          </p:nvPr>
        </p:nvSpPr>
        <p:spPr/>
        <p:txBody>
          <a:bodyPr/>
          <a:lstStyle/>
          <a:p>
            <a:r>
              <a:rPr lang="en-GB">
                <a:ea typeface="Open Sans Semibold"/>
                <a:cs typeface="Open Sans Semibold"/>
              </a:rPr>
              <a:t>Six strategic initiatives</a:t>
            </a:r>
            <a:endParaRPr lang="en-GB" err="1"/>
          </a:p>
        </p:txBody>
      </p:sp>
      <p:pic>
        <p:nvPicPr>
          <p:cNvPr id="4" name="Picture 3" descr="A diagram of a company&#10;&#10;AI-generated content may be incorrect.">
            <a:extLst>
              <a:ext uri="{FF2B5EF4-FFF2-40B4-BE49-F238E27FC236}">
                <a16:creationId xmlns:a16="http://schemas.microsoft.com/office/drawing/2014/main" id="{555AD227-4B3D-FC2C-3B49-74CC75F450C0}"/>
              </a:ext>
            </a:extLst>
          </p:cNvPr>
          <p:cNvPicPr>
            <a:picLocks noChangeAspect="1"/>
          </p:cNvPicPr>
          <p:nvPr/>
        </p:nvPicPr>
        <p:blipFill>
          <a:blip r:embed="rId3"/>
          <a:srcRect l="891" t="9863" r="23537" b="1833"/>
          <a:stretch/>
        </p:blipFill>
        <p:spPr>
          <a:xfrm>
            <a:off x="2010474" y="1556934"/>
            <a:ext cx="5878068" cy="4285076"/>
          </a:xfrm>
          <a:prstGeom prst="rect">
            <a:avLst/>
          </a:prstGeom>
        </p:spPr>
      </p:pic>
      <p:sp>
        <p:nvSpPr>
          <p:cNvPr id="2" name="Rectangle: Rounded Corners 1">
            <a:extLst>
              <a:ext uri="{FF2B5EF4-FFF2-40B4-BE49-F238E27FC236}">
                <a16:creationId xmlns:a16="http://schemas.microsoft.com/office/drawing/2014/main" id="{2CCC8FA8-CF11-C030-163D-6D39485AA045}"/>
              </a:ext>
            </a:extLst>
          </p:cNvPr>
          <p:cNvSpPr/>
          <p:nvPr/>
        </p:nvSpPr>
        <p:spPr>
          <a:xfrm>
            <a:off x="3793786" y="3146208"/>
            <a:ext cx="4407224" cy="688215"/>
          </a:xfrm>
          <a:prstGeom prst="roundRect">
            <a:avLst/>
          </a:prstGeom>
          <a:noFill/>
          <a:ln w="57150">
            <a:solidFill>
              <a:srgbClr val="F523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2E9CE02F-D158-A40C-22FD-57BE8C266C7E}"/>
              </a:ext>
            </a:extLst>
          </p:cNvPr>
          <p:cNvSpPr/>
          <p:nvPr/>
        </p:nvSpPr>
        <p:spPr>
          <a:xfrm>
            <a:off x="3803682" y="4383221"/>
            <a:ext cx="4407224" cy="688215"/>
          </a:xfrm>
          <a:prstGeom prst="roundRect">
            <a:avLst/>
          </a:prstGeom>
          <a:noFill/>
          <a:ln w="57150">
            <a:solidFill>
              <a:srgbClr val="F523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4385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A79DC5-257B-382F-4082-D0782FD6F566}"/>
              </a:ext>
            </a:extLst>
          </p:cNvPr>
          <p:cNvSpPr>
            <a:spLocks noGrp="1"/>
          </p:cNvSpPr>
          <p:nvPr>
            <p:ph type="title"/>
          </p:nvPr>
        </p:nvSpPr>
        <p:spPr/>
        <p:txBody>
          <a:bodyPr/>
          <a:lstStyle/>
          <a:p>
            <a:r>
              <a:rPr lang="en-GB" sz="2400">
                <a:latin typeface="Open Sans Semibold"/>
                <a:ea typeface="Open Sans Semibold"/>
                <a:cs typeface="Open Sans Semibold"/>
              </a:rPr>
              <a:t>Sustaining Engagement</a:t>
            </a:r>
            <a:r>
              <a:rPr lang="en-GB" sz="2400" b="0">
                <a:latin typeface="Open Sans Semibold"/>
                <a:ea typeface="Open Sans Semibold"/>
                <a:cs typeface="Open Sans Semibold"/>
              </a:rPr>
              <a:t>: Sales Follow-Up and offer of 10 free PIR reports</a:t>
            </a:r>
            <a:endParaRPr lang="en-GB" sz="2400" b="0">
              <a:ea typeface="Open Sans Semibold"/>
              <a:cs typeface="Open Sans Semibold"/>
            </a:endParaRPr>
          </a:p>
        </p:txBody>
      </p:sp>
      <p:sp>
        <p:nvSpPr>
          <p:cNvPr id="8" name="TextBox 7">
            <a:extLst>
              <a:ext uri="{FF2B5EF4-FFF2-40B4-BE49-F238E27FC236}">
                <a16:creationId xmlns:a16="http://schemas.microsoft.com/office/drawing/2014/main" id="{50FB6FEA-6964-DE75-8430-EFBA294EFAFC}"/>
              </a:ext>
            </a:extLst>
          </p:cNvPr>
          <p:cNvSpPr txBox="1"/>
          <p:nvPr/>
        </p:nvSpPr>
        <p:spPr>
          <a:xfrm>
            <a:off x="606030" y="4846114"/>
            <a:ext cx="92970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9AABA"/>
                </a:solidFill>
                <a:cs typeface="Open Sans"/>
              </a:rPr>
              <a:t>Sales action – Facilitate the offer and course booking for inbound enquiries –</a:t>
            </a:r>
            <a:r>
              <a:rPr lang="en-GB">
                <a:solidFill>
                  <a:srgbClr val="19AABA"/>
                </a:solidFill>
                <a:cs typeface="Open Sans"/>
              </a:rPr>
              <a:t> </a:t>
            </a:r>
            <a:r>
              <a:rPr lang="en-GB" b="1">
                <a:solidFill>
                  <a:srgbClr val="19AABA"/>
                </a:solidFill>
                <a:cs typeface="Open Sans"/>
              </a:rPr>
              <a:t>follow-up on SF leads assigned via SF (these will be based on email behaviour).</a:t>
            </a:r>
            <a:endParaRPr lang="en-US"/>
          </a:p>
        </p:txBody>
      </p:sp>
      <p:pic>
        <p:nvPicPr>
          <p:cNvPr id="10" name="Graphic 9" descr="Call centre outline">
            <a:extLst>
              <a:ext uri="{FF2B5EF4-FFF2-40B4-BE49-F238E27FC236}">
                <a16:creationId xmlns:a16="http://schemas.microsoft.com/office/drawing/2014/main" id="{050608C9-5245-573F-22C3-A384847564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3339" y="4323767"/>
            <a:ext cx="1473630" cy="1430498"/>
          </a:xfrm>
          <a:prstGeom prst="rect">
            <a:avLst/>
          </a:prstGeom>
        </p:spPr>
      </p:pic>
      <p:graphicFrame>
        <p:nvGraphicFramePr>
          <p:cNvPr id="7" name="Table 6">
            <a:extLst>
              <a:ext uri="{FF2B5EF4-FFF2-40B4-BE49-F238E27FC236}">
                <a16:creationId xmlns:a16="http://schemas.microsoft.com/office/drawing/2014/main" id="{B9555814-AB4A-8A27-5AAA-56B9C5F032CD}"/>
              </a:ext>
            </a:extLst>
          </p:cNvPr>
          <p:cNvGraphicFramePr>
            <a:graphicFrameLocks noGrp="1"/>
          </p:cNvGraphicFramePr>
          <p:nvPr>
            <p:extLst>
              <p:ext uri="{D42A27DB-BD31-4B8C-83A1-F6EECF244321}">
                <p14:modId xmlns:p14="http://schemas.microsoft.com/office/powerpoint/2010/main" val="2233977447"/>
              </p:ext>
            </p:extLst>
          </p:nvPr>
        </p:nvGraphicFramePr>
        <p:xfrm>
          <a:off x="603848" y="1710905"/>
          <a:ext cx="8646216" cy="3108960"/>
        </p:xfrm>
        <a:graphic>
          <a:graphicData uri="http://schemas.openxmlformats.org/drawingml/2006/table">
            <a:tbl>
              <a:tblPr firstRow="1" bandRow="1">
                <a:tableStyleId>{5C22544A-7EE6-4342-B048-85BDC9FD1C3A}</a:tableStyleId>
              </a:tblPr>
              <a:tblGrid>
                <a:gridCol w="6005807">
                  <a:extLst>
                    <a:ext uri="{9D8B030D-6E8A-4147-A177-3AD203B41FA5}">
                      <a16:colId xmlns:a16="http://schemas.microsoft.com/office/drawing/2014/main" val="2206255890"/>
                    </a:ext>
                  </a:extLst>
                </a:gridCol>
                <a:gridCol w="2640409">
                  <a:extLst>
                    <a:ext uri="{9D8B030D-6E8A-4147-A177-3AD203B41FA5}">
                      <a16:colId xmlns:a16="http://schemas.microsoft.com/office/drawing/2014/main" val="4160490381"/>
                    </a:ext>
                  </a:extLst>
                </a:gridCol>
              </a:tblGrid>
              <a:tr h="1433388">
                <a:tc>
                  <a:txBody>
                    <a:bodyPr/>
                    <a:lstStyle/>
                    <a:p>
                      <a:r>
                        <a:rPr lang="en-GB" sz="1800" b="1" kern="1200">
                          <a:solidFill>
                            <a:schemeClr val="tx1"/>
                          </a:solidFill>
                          <a:latin typeface="+mn-lt"/>
                          <a:ea typeface="Open Sans"/>
                          <a:cs typeface="Open Sans"/>
                        </a:rPr>
                        <a:t>Discount Details</a:t>
                      </a:r>
                    </a:p>
                    <a:p>
                      <a:pPr lvl="0">
                        <a:buNone/>
                      </a:pPr>
                      <a:endParaRPr lang="en-GB" sz="1800" b="1" kern="1200">
                        <a:solidFill>
                          <a:schemeClr val="tx1"/>
                        </a:solidFill>
                        <a:latin typeface="+mn-lt"/>
                        <a:ea typeface="Open Sans"/>
                        <a:cs typeface="Open Sans"/>
                      </a:endParaRPr>
                    </a:p>
                    <a:p>
                      <a:pPr lvl="0">
                        <a:buNone/>
                      </a:pPr>
                      <a:r>
                        <a:rPr lang="en-GB" sz="1800" b="0" kern="1200" noProof="0">
                          <a:solidFill>
                            <a:schemeClr val="tx1"/>
                          </a:solidFill>
                          <a:latin typeface="+mn-lt"/>
                          <a:ea typeface="Open Sans"/>
                          <a:cs typeface="Open Sans"/>
                        </a:rPr>
                        <a:t>Applies to a possible 6 public courses in Q1 and Self-Guided Certification.</a:t>
                      </a:r>
                    </a:p>
                    <a:p>
                      <a:pPr lvl="0">
                        <a:buNone/>
                      </a:pPr>
                      <a:endParaRPr lang="en-GB" sz="1800" b="0" kern="1200" noProof="0">
                        <a:solidFill>
                          <a:schemeClr val="tx1"/>
                        </a:solidFill>
                        <a:latin typeface="+mn-lt"/>
                        <a:ea typeface="Open Sans"/>
                        <a:cs typeface="Open Sans"/>
                      </a:endParaRPr>
                    </a:p>
                    <a:p>
                      <a:pPr lvl="0">
                        <a:buNone/>
                      </a:pPr>
                      <a:r>
                        <a:rPr lang="en-GB" sz="1800" b="0" kern="1200" noProof="0">
                          <a:solidFill>
                            <a:schemeClr val="tx1"/>
                          </a:solidFill>
                          <a:latin typeface="+mn-lt"/>
                          <a:ea typeface="Open Sans"/>
                          <a:cs typeface="Open Sans"/>
                        </a:rPr>
                        <a:t>Purchase of Step I or Step I &amp; II combined. </a:t>
                      </a:r>
                      <a:r>
                        <a:rPr lang="en-GB" sz="1800" b="1" kern="1200" noProof="0">
                          <a:solidFill>
                            <a:schemeClr val="tx1"/>
                          </a:solidFill>
                          <a:latin typeface="+mn-lt"/>
                          <a:ea typeface="Open Sans"/>
                          <a:cs typeface="Open Sans"/>
                        </a:rPr>
                        <a:t>Book and complete the Step I element and receive 10 free PIR reports worth over £850!</a:t>
                      </a:r>
                    </a:p>
                    <a:p>
                      <a:pPr lvl="0">
                        <a:buNone/>
                      </a:pPr>
                      <a:endParaRPr lang="en-GB" sz="1800" b="1" kern="1200" noProof="0">
                        <a:solidFill>
                          <a:schemeClr val="tx1"/>
                        </a:solidFill>
                        <a:latin typeface="+mn-lt"/>
                        <a:ea typeface="Open Sans"/>
                        <a:cs typeface="Open Sans"/>
                      </a:endParaRPr>
                    </a:p>
                    <a:p>
                      <a:pPr lvl="0">
                        <a:buNone/>
                      </a:pPr>
                      <a:r>
                        <a:rPr lang="en-GB" sz="1800" b="1" kern="1200" noProof="0">
                          <a:solidFill>
                            <a:schemeClr val="accent1">
                              <a:lumMod val="76000"/>
                            </a:schemeClr>
                          </a:solidFill>
                          <a:latin typeface="+mn-lt"/>
                          <a:ea typeface="Open Sans"/>
                          <a:cs typeface="Open Sans"/>
                        </a:rPr>
                        <a:t>Promocode: POPWEB0125 </a:t>
                      </a:r>
                    </a:p>
                    <a:p>
                      <a:pPr lvl="0">
                        <a:buNone/>
                      </a:pPr>
                      <a:endParaRPr lang="en-GB" sz="1800" b="1" kern="1200" noProof="0">
                        <a:solidFill>
                          <a:schemeClr val="tx1"/>
                        </a:solidFill>
                        <a:latin typeface="+mn-lt"/>
                        <a:ea typeface="Open Sans"/>
                        <a:cs typeface="Open Sans"/>
                      </a:endParaRPr>
                    </a:p>
                  </a:txBody>
                  <a:tcPr>
                    <a:solidFill>
                      <a:schemeClr val="accent1">
                        <a:lumMod val="20000"/>
                        <a:lumOff val="80000"/>
                      </a:schemeClr>
                    </a:solidFill>
                  </a:tcPr>
                </a:tc>
                <a:tc>
                  <a:txBody>
                    <a:bodyPr/>
                    <a:lstStyle/>
                    <a:p>
                      <a:pPr lvl="0">
                        <a:buNone/>
                      </a:pPr>
                      <a:r>
                        <a:rPr lang="en-GB" sz="1800" b="1" kern="1200">
                          <a:solidFill>
                            <a:schemeClr val="tx1"/>
                          </a:solidFill>
                          <a:latin typeface="+mn-lt"/>
                          <a:ea typeface="Open Sans"/>
                          <a:cs typeface="Open Sans"/>
                        </a:rPr>
                        <a:t>Promotional Dates</a:t>
                      </a:r>
                    </a:p>
                    <a:p>
                      <a:pPr lvl="0">
                        <a:buNone/>
                      </a:pPr>
                      <a:endParaRPr lang="en-GB" sz="1800" b="1" kern="1200">
                        <a:solidFill>
                          <a:schemeClr val="tx1"/>
                        </a:solidFill>
                        <a:latin typeface="+mn-lt"/>
                        <a:ea typeface="Open Sans"/>
                        <a:cs typeface="Open Sans"/>
                      </a:endParaRPr>
                    </a:p>
                    <a:p>
                      <a:pPr lvl="0">
                        <a:buNone/>
                      </a:pPr>
                      <a:r>
                        <a:rPr lang="en-GB" sz="1800" b="0" kern="1200" noProof="0">
                          <a:solidFill>
                            <a:schemeClr val="tx1"/>
                          </a:solidFill>
                          <a:latin typeface="+mn-lt"/>
                          <a:ea typeface="Open Sans"/>
                          <a:cs typeface="Open Sans"/>
                        </a:rPr>
                        <a:t>From 2nd Jan to 31st Mar. </a:t>
                      </a:r>
                      <a:endParaRPr lang="en-GB" sz="1800" b="0" i="0" u="none" strike="noStrike" kern="1200" noProof="0">
                        <a:solidFill>
                          <a:srgbClr val="54575B"/>
                        </a:solidFill>
                        <a:latin typeface="Open Sans"/>
                      </a:endParaRPr>
                    </a:p>
                  </a:txBody>
                  <a:tcPr>
                    <a:solidFill>
                      <a:schemeClr val="accent1">
                        <a:lumMod val="20000"/>
                        <a:lumOff val="80000"/>
                      </a:schemeClr>
                    </a:solidFill>
                  </a:tcPr>
                </a:tc>
                <a:extLst>
                  <a:ext uri="{0D108BD9-81ED-4DB2-BD59-A6C34878D82A}">
                    <a16:rowId xmlns:a16="http://schemas.microsoft.com/office/drawing/2014/main" val="434173663"/>
                  </a:ext>
                </a:extLst>
              </a:tr>
            </a:tbl>
          </a:graphicData>
        </a:graphic>
      </p:graphicFrame>
      <p:pic>
        <p:nvPicPr>
          <p:cNvPr id="11" name="Picture 10" descr="A screenshot of a report&#10;&#10;AI-generated content may be incorrect.">
            <a:extLst>
              <a:ext uri="{FF2B5EF4-FFF2-40B4-BE49-F238E27FC236}">
                <a16:creationId xmlns:a16="http://schemas.microsoft.com/office/drawing/2014/main" id="{FC515CBA-53E1-8CE1-D378-E6B38A42682E}"/>
              </a:ext>
            </a:extLst>
          </p:cNvPr>
          <p:cNvPicPr>
            <a:picLocks noChangeAspect="1"/>
          </p:cNvPicPr>
          <p:nvPr/>
        </p:nvPicPr>
        <p:blipFill>
          <a:blip r:embed="rId5"/>
          <a:stretch>
            <a:fillRect/>
          </a:stretch>
        </p:blipFill>
        <p:spPr>
          <a:xfrm>
            <a:off x="9582150" y="1111729"/>
            <a:ext cx="2114191" cy="2952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7050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3232FB-5BAD-8821-6A3F-BA1E834F1E73}"/>
              </a:ext>
            </a:extLst>
          </p:cNvPr>
          <p:cNvSpPr>
            <a:spLocks noGrp="1"/>
          </p:cNvSpPr>
          <p:nvPr>
            <p:ph type="title"/>
          </p:nvPr>
        </p:nvSpPr>
        <p:spPr/>
        <p:txBody>
          <a:bodyPr/>
          <a:lstStyle/>
          <a:p>
            <a:r>
              <a:rPr lang="en-GB">
                <a:ea typeface="Open Sans"/>
                <a:cs typeface="Open Sans"/>
              </a:rPr>
              <a:t>TKI activity 2025</a:t>
            </a:r>
            <a:endParaRPr lang="en-GB"/>
          </a:p>
        </p:txBody>
      </p:sp>
    </p:spTree>
    <p:extLst>
      <p:ext uri="{BB962C8B-B14F-4D97-AF65-F5344CB8AC3E}">
        <p14:creationId xmlns:p14="http://schemas.microsoft.com/office/powerpoint/2010/main" val="3347703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960CB9-FADB-7685-4742-C4DF1A1C97D1}"/>
              </a:ext>
            </a:extLst>
          </p:cNvPr>
          <p:cNvSpPr>
            <a:spLocks noGrp="1"/>
          </p:cNvSpPr>
          <p:nvPr>
            <p:ph type="body" sz="quarter" idx="10"/>
          </p:nvPr>
        </p:nvSpPr>
        <p:spPr>
          <a:xfrm>
            <a:off x="609763" y="2072932"/>
            <a:ext cx="3149520" cy="2068513"/>
          </a:xfrm>
        </p:spPr>
        <p:txBody>
          <a:bodyPr vert="horz" lIns="91440" tIns="45720" rIns="91440" bIns="45720" rtlCol="0" anchor="t">
            <a:noAutofit/>
          </a:bodyPr>
          <a:lstStyle/>
          <a:p>
            <a:r>
              <a:rPr lang="en-GB"/>
              <a:t>Jason reach out</a:t>
            </a:r>
          </a:p>
          <a:p>
            <a:r>
              <a:rPr lang="en-GB"/>
              <a:t>J+D other things in flight</a:t>
            </a:r>
          </a:p>
          <a:p>
            <a:r>
              <a:rPr lang="en-GB"/>
              <a:t>Want to repeat webinars</a:t>
            </a:r>
          </a:p>
          <a:p>
            <a:r>
              <a:rPr lang="en-GB"/>
              <a:t>3 throughout the year</a:t>
            </a:r>
          </a:p>
          <a:p>
            <a:r>
              <a:rPr lang="en-GB"/>
              <a:t>Generational conflict – other topic we discussed – can we do it this year</a:t>
            </a:r>
          </a:p>
        </p:txBody>
      </p:sp>
      <p:sp>
        <p:nvSpPr>
          <p:cNvPr id="3" name="Title 2">
            <a:extLst>
              <a:ext uri="{FF2B5EF4-FFF2-40B4-BE49-F238E27FC236}">
                <a16:creationId xmlns:a16="http://schemas.microsoft.com/office/drawing/2014/main" id="{8B674A6A-F26F-9041-C9A2-3ED33B7A89CE}"/>
              </a:ext>
            </a:extLst>
          </p:cNvPr>
          <p:cNvSpPr>
            <a:spLocks noGrp="1"/>
          </p:cNvSpPr>
          <p:nvPr>
            <p:ph type="title"/>
          </p:nvPr>
        </p:nvSpPr>
        <p:spPr/>
        <p:txBody>
          <a:bodyPr/>
          <a:lstStyle/>
          <a:p>
            <a:r>
              <a:rPr lang="en-GB">
                <a:ea typeface="Open Sans Semibold"/>
                <a:cs typeface="Open Sans Semibold"/>
              </a:rPr>
              <a:t>3 webinar series</a:t>
            </a:r>
            <a:endParaRPr lang="en-GB"/>
          </a:p>
        </p:txBody>
      </p:sp>
      <p:sp>
        <p:nvSpPr>
          <p:cNvPr id="5" name="TextBox 4">
            <a:extLst>
              <a:ext uri="{FF2B5EF4-FFF2-40B4-BE49-F238E27FC236}">
                <a16:creationId xmlns:a16="http://schemas.microsoft.com/office/drawing/2014/main" id="{0E3D31DF-9F20-1DCE-3A9D-525854C513DA}"/>
              </a:ext>
            </a:extLst>
          </p:cNvPr>
          <p:cNvSpPr txBox="1"/>
          <p:nvPr/>
        </p:nvSpPr>
        <p:spPr>
          <a:xfrm>
            <a:off x="9815311" y="147722"/>
            <a:ext cx="1887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9AABA"/>
                </a:solidFill>
                <a:ea typeface="Open Sans"/>
                <a:cs typeface="Open Sans"/>
                <a:hlinkClick r:id="rId2" action="ppaction://hlinksldjump"/>
              </a:rPr>
              <a:t>Q1 Activity</a:t>
            </a:r>
            <a:endParaRPr lang="en-US"/>
          </a:p>
        </p:txBody>
      </p:sp>
      <p:graphicFrame>
        <p:nvGraphicFramePr>
          <p:cNvPr id="6" name="Table 5">
            <a:extLst>
              <a:ext uri="{FF2B5EF4-FFF2-40B4-BE49-F238E27FC236}">
                <a16:creationId xmlns:a16="http://schemas.microsoft.com/office/drawing/2014/main" id="{82C82ECF-D3A0-BA26-E2A8-E6F4B287E668}"/>
              </a:ext>
            </a:extLst>
          </p:cNvPr>
          <p:cNvGraphicFramePr>
            <a:graphicFrameLocks noGrp="1"/>
          </p:cNvGraphicFramePr>
          <p:nvPr>
            <p:extLst>
              <p:ext uri="{D42A27DB-BD31-4B8C-83A1-F6EECF244321}">
                <p14:modId xmlns:p14="http://schemas.microsoft.com/office/powerpoint/2010/main" val="982371832"/>
              </p:ext>
            </p:extLst>
          </p:nvPr>
        </p:nvGraphicFramePr>
        <p:xfrm>
          <a:off x="3751860" y="1714509"/>
          <a:ext cx="7691503" cy="1967144"/>
        </p:xfrm>
        <a:graphic>
          <a:graphicData uri="http://schemas.openxmlformats.org/drawingml/2006/table">
            <a:tbl>
              <a:tblPr firstRow="1" bandRow="1">
                <a:tableStyleId>{5C22544A-7EE6-4342-B048-85BDC9FD1C3A}</a:tableStyleId>
              </a:tblPr>
              <a:tblGrid>
                <a:gridCol w="3357105">
                  <a:extLst>
                    <a:ext uri="{9D8B030D-6E8A-4147-A177-3AD203B41FA5}">
                      <a16:colId xmlns:a16="http://schemas.microsoft.com/office/drawing/2014/main" val="4131630466"/>
                    </a:ext>
                  </a:extLst>
                </a:gridCol>
                <a:gridCol w="2248776">
                  <a:extLst>
                    <a:ext uri="{9D8B030D-6E8A-4147-A177-3AD203B41FA5}">
                      <a16:colId xmlns:a16="http://schemas.microsoft.com/office/drawing/2014/main" val="2543237052"/>
                    </a:ext>
                  </a:extLst>
                </a:gridCol>
                <a:gridCol w="2085622">
                  <a:extLst>
                    <a:ext uri="{9D8B030D-6E8A-4147-A177-3AD203B41FA5}">
                      <a16:colId xmlns:a16="http://schemas.microsoft.com/office/drawing/2014/main" val="735567364"/>
                    </a:ext>
                  </a:extLst>
                </a:gridCol>
              </a:tblGrid>
              <a:tr h="367392">
                <a:tc>
                  <a:txBody>
                    <a:bodyPr/>
                    <a:lstStyle/>
                    <a:p>
                      <a:pPr algn="ctr"/>
                      <a:r>
                        <a:rPr lang="en-GB"/>
                        <a:t>Webinar</a:t>
                      </a:r>
                    </a:p>
                  </a:txBody>
                  <a:tcPr/>
                </a:tc>
                <a:tc>
                  <a:txBody>
                    <a:bodyPr/>
                    <a:lstStyle/>
                    <a:p>
                      <a:pPr algn="ctr"/>
                      <a:r>
                        <a:rPr lang="en-GB"/>
                        <a:t>Registrants</a:t>
                      </a:r>
                    </a:p>
                  </a:txBody>
                  <a:tcPr/>
                </a:tc>
                <a:tc>
                  <a:txBody>
                    <a:bodyPr/>
                    <a:lstStyle/>
                    <a:p>
                      <a:pPr algn="ctr"/>
                      <a:r>
                        <a:rPr lang="en-GB"/>
                        <a:t>Live Attendees</a:t>
                      </a:r>
                    </a:p>
                  </a:txBody>
                  <a:tcPr/>
                </a:tc>
                <a:extLst>
                  <a:ext uri="{0D108BD9-81ED-4DB2-BD59-A6C34878D82A}">
                    <a16:rowId xmlns:a16="http://schemas.microsoft.com/office/drawing/2014/main" val="2813810187"/>
                  </a:ext>
                </a:extLst>
              </a:tr>
              <a:tr h="508114">
                <a:tc>
                  <a:txBody>
                    <a:bodyPr/>
                    <a:lstStyle/>
                    <a:p>
                      <a:pPr algn="ctr"/>
                      <a:r>
                        <a:rPr lang="en-GB"/>
                        <a:t>Difficult Conversations</a:t>
                      </a:r>
                    </a:p>
                  </a:txBody>
                  <a:tcPr/>
                </a:tc>
                <a:tc>
                  <a:txBody>
                    <a:bodyPr/>
                    <a:lstStyle/>
                    <a:p>
                      <a:pPr algn="ctr"/>
                      <a:r>
                        <a:rPr lang="en-GB"/>
                        <a:t>852</a:t>
                      </a:r>
                    </a:p>
                  </a:txBody>
                  <a:tcPr/>
                </a:tc>
                <a:tc>
                  <a:txBody>
                    <a:bodyPr/>
                    <a:lstStyle/>
                    <a:p>
                      <a:pPr algn="ctr"/>
                      <a:r>
                        <a:rPr lang="en-GB"/>
                        <a:t>407</a:t>
                      </a:r>
                    </a:p>
                  </a:txBody>
                  <a:tcPr/>
                </a:tc>
                <a:extLst>
                  <a:ext uri="{0D108BD9-81ED-4DB2-BD59-A6C34878D82A}">
                    <a16:rowId xmlns:a16="http://schemas.microsoft.com/office/drawing/2014/main" val="3830921803"/>
                  </a:ext>
                </a:extLst>
              </a:tr>
              <a:tr h="290351">
                <a:tc>
                  <a:txBody>
                    <a:bodyPr/>
                    <a:lstStyle/>
                    <a:p>
                      <a:pPr algn="ctr"/>
                      <a:r>
                        <a:rPr lang="en-GB"/>
                        <a:t>Six Steps</a:t>
                      </a:r>
                    </a:p>
                  </a:txBody>
                  <a:tcPr/>
                </a:tc>
                <a:tc>
                  <a:txBody>
                    <a:bodyPr/>
                    <a:lstStyle/>
                    <a:p>
                      <a:pPr algn="ctr"/>
                      <a:r>
                        <a:rPr lang="en-GB"/>
                        <a:t>596</a:t>
                      </a:r>
                    </a:p>
                  </a:txBody>
                  <a:tcPr/>
                </a:tc>
                <a:tc>
                  <a:txBody>
                    <a:bodyPr/>
                    <a:lstStyle/>
                    <a:p>
                      <a:pPr algn="ctr"/>
                      <a:r>
                        <a:rPr lang="en-GB"/>
                        <a:t>284</a:t>
                      </a:r>
                    </a:p>
                  </a:txBody>
                  <a:tcPr/>
                </a:tc>
                <a:extLst>
                  <a:ext uri="{0D108BD9-81ED-4DB2-BD59-A6C34878D82A}">
                    <a16:rowId xmlns:a16="http://schemas.microsoft.com/office/drawing/2014/main" val="3483742838"/>
                  </a:ext>
                </a:extLst>
              </a:tr>
              <a:tr h="725878">
                <a:tc>
                  <a:txBody>
                    <a:bodyPr/>
                    <a:lstStyle/>
                    <a:p>
                      <a:pPr algn="ctr"/>
                      <a:r>
                        <a:rPr lang="en-GB" b="1"/>
                        <a:t>Intergenerational conflict (IG)</a:t>
                      </a:r>
                    </a:p>
                  </a:txBody>
                  <a:tcPr/>
                </a:tc>
                <a:tc>
                  <a:txBody>
                    <a:bodyPr/>
                    <a:lstStyle/>
                    <a:p>
                      <a:pPr algn="ctr"/>
                      <a:r>
                        <a:rPr lang="en-GB" b="1"/>
                        <a:t>276</a:t>
                      </a:r>
                    </a:p>
                  </a:txBody>
                  <a:tcPr/>
                </a:tc>
                <a:tc>
                  <a:txBody>
                    <a:bodyPr/>
                    <a:lstStyle/>
                    <a:p>
                      <a:pPr algn="ctr"/>
                      <a:r>
                        <a:rPr lang="en-GB" b="1"/>
                        <a:t>110</a:t>
                      </a:r>
                    </a:p>
                  </a:txBody>
                  <a:tcPr/>
                </a:tc>
                <a:extLst>
                  <a:ext uri="{0D108BD9-81ED-4DB2-BD59-A6C34878D82A}">
                    <a16:rowId xmlns:a16="http://schemas.microsoft.com/office/drawing/2014/main" val="880927272"/>
                  </a:ext>
                </a:extLst>
              </a:tr>
            </a:tbl>
          </a:graphicData>
        </a:graphic>
      </p:graphicFrame>
    </p:spTree>
    <p:extLst>
      <p:ext uri="{BB962C8B-B14F-4D97-AF65-F5344CB8AC3E}">
        <p14:creationId xmlns:p14="http://schemas.microsoft.com/office/powerpoint/2010/main" val="215640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C8A823-8B9D-A828-9E31-34ED9CF9190B}"/>
              </a:ext>
            </a:extLst>
          </p:cNvPr>
          <p:cNvSpPr>
            <a:spLocks noGrp="1"/>
          </p:cNvSpPr>
          <p:nvPr>
            <p:ph type="body" sz="quarter" idx="10"/>
          </p:nvPr>
        </p:nvSpPr>
        <p:spPr>
          <a:xfrm>
            <a:off x="305242" y="4064382"/>
            <a:ext cx="8213488" cy="1959656"/>
          </a:xfrm>
        </p:spPr>
        <p:txBody>
          <a:bodyPr vert="horz" lIns="91440" tIns="45720" rIns="91440" bIns="45720" rtlCol="0" anchor="t">
            <a:noAutofit/>
          </a:bodyPr>
          <a:lstStyle/>
          <a:p>
            <a:pPr marL="0" indent="0">
              <a:buNone/>
            </a:pPr>
            <a:r>
              <a:rPr lang="en-US" sz="2400" b="1">
                <a:latin typeface="Calibri"/>
                <a:ea typeface="Calibri"/>
                <a:cs typeface="Calibri"/>
              </a:rPr>
              <a:t>Marketing nurture is now complete - </a:t>
            </a:r>
            <a:r>
              <a:rPr lang="en-US">
                <a:latin typeface="Calibri"/>
                <a:ea typeface="Calibri"/>
                <a:cs typeface="Calibri"/>
              </a:rPr>
              <a:t>An Outlook style marketing nurture email series sharing resources has been sent – achieved 45% click to open rate </a:t>
            </a:r>
            <a:endParaRPr lang="en-GB" sz="1800" b="1">
              <a:solidFill>
                <a:srgbClr val="19AABA"/>
              </a:solidFill>
              <a:latin typeface="Open Sans"/>
              <a:ea typeface="Open Sans"/>
              <a:cs typeface="Open Sans"/>
            </a:endParaRPr>
          </a:p>
          <a:p>
            <a:pPr marL="0" indent="0">
              <a:buNone/>
            </a:pPr>
            <a:r>
              <a:rPr lang="en-US" sz="2400" b="1">
                <a:latin typeface="Calibri"/>
                <a:ea typeface="Calibri"/>
                <a:cs typeface="Calibri"/>
              </a:rPr>
              <a:t>Sales follow-up approach - </a:t>
            </a:r>
            <a:r>
              <a:rPr lang="en-US">
                <a:latin typeface="Calibri"/>
                <a:ea typeface="Calibri"/>
                <a:cs typeface="Calibri"/>
              </a:rPr>
              <a:t>All the attendees of IG to be added to Salesforce campaign for sales to assess and contact high-value clients with offer.</a:t>
            </a:r>
            <a:endParaRPr lang="en-US">
              <a:latin typeface="Open Sans"/>
              <a:ea typeface="Open Sans"/>
              <a:cs typeface="Open Sans"/>
            </a:endParaRPr>
          </a:p>
          <a:p>
            <a:endParaRPr lang="en-US">
              <a:latin typeface="Calibri"/>
              <a:ea typeface="Calibri"/>
              <a:cs typeface="Calibri"/>
            </a:endParaRPr>
          </a:p>
          <a:p>
            <a:endParaRPr lang="en-GB">
              <a:ea typeface="Open Sans"/>
              <a:cs typeface="Open Sans"/>
            </a:endParaRPr>
          </a:p>
        </p:txBody>
      </p:sp>
      <p:sp>
        <p:nvSpPr>
          <p:cNvPr id="3" name="Title 2">
            <a:extLst>
              <a:ext uri="{FF2B5EF4-FFF2-40B4-BE49-F238E27FC236}">
                <a16:creationId xmlns:a16="http://schemas.microsoft.com/office/drawing/2014/main" id="{469B7617-0975-C547-F362-35ECF1F7869E}"/>
              </a:ext>
            </a:extLst>
          </p:cNvPr>
          <p:cNvSpPr>
            <a:spLocks noGrp="1"/>
          </p:cNvSpPr>
          <p:nvPr>
            <p:ph type="title"/>
          </p:nvPr>
        </p:nvSpPr>
        <p:spPr>
          <a:xfrm>
            <a:off x="368299" y="581257"/>
            <a:ext cx="8212888" cy="978660"/>
          </a:xfrm>
        </p:spPr>
        <p:txBody>
          <a:bodyPr/>
          <a:lstStyle/>
          <a:p>
            <a:r>
              <a:rPr lang="en-GB" sz="2400">
                <a:ea typeface="+mj-lt"/>
                <a:cs typeface="+mj-lt"/>
              </a:rPr>
              <a:t>Results from last years TKI webinars</a:t>
            </a:r>
            <a:endParaRPr lang="en-US"/>
          </a:p>
        </p:txBody>
      </p:sp>
      <p:graphicFrame>
        <p:nvGraphicFramePr>
          <p:cNvPr id="4" name="Table 3">
            <a:extLst>
              <a:ext uri="{FF2B5EF4-FFF2-40B4-BE49-F238E27FC236}">
                <a16:creationId xmlns:a16="http://schemas.microsoft.com/office/drawing/2014/main" id="{B34086CD-5D4F-96C5-E49C-A98DC1C29FF1}"/>
              </a:ext>
            </a:extLst>
          </p:cNvPr>
          <p:cNvGraphicFramePr>
            <a:graphicFrameLocks noGrp="1"/>
          </p:cNvGraphicFramePr>
          <p:nvPr>
            <p:extLst>
              <p:ext uri="{D42A27DB-BD31-4B8C-83A1-F6EECF244321}">
                <p14:modId xmlns:p14="http://schemas.microsoft.com/office/powerpoint/2010/main" val="1056864034"/>
              </p:ext>
            </p:extLst>
          </p:nvPr>
        </p:nvGraphicFramePr>
        <p:xfrm>
          <a:off x="365193" y="1830926"/>
          <a:ext cx="7691503" cy="1967144"/>
        </p:xfrm>
        <a:graphic>
          <a:graphicData uri="http://schemas.openxmlformats.org/drawingml/2006/table">
            <a:tbl>
              <a:tblPr firstRow="1" bandRow="1">
                <a:tableStyleId>{5C22544A-7EE6-4342-B048-85BDC9FD1C3A}</a:tableStyleId>
              </a:tblPr>
              <a:tblGrid>
                <a:gridCol w="3357105">
                  <a:extLst>
                    <a:ext uri="{9D8B030D-6E8A-4147-A177-3AD203B41FA5}">
                      <a16:colId xmlns:a16="http://schemas.microsoft.com/office/drawing/2014/main" val="4131630466"/>
                    </a:ext>
                  </a:extLst>
                </a:gridCol>
                <a:gridCol w="2248776">
                  <a:extLst>
                    <a:ext uri="{9D8B030D-6E8A-4147-A177-3AD203B41FA5}">
                      <a16:colId xmlns:a16="http://schemas.microsoft.com/office/drawing/2014/main" val="2543237052"/>
                    </a:ext>
                  </a:extLst>
                </a:gridCol>
                <a:gridCol w="2085622">
                  <a:extLst>
                    <a:ext uri="{9D8B030D-6E8A-4147-A177-3AD203B41FA5}">
                      <a16:colId xmlns:a16="http://schemas.microsoft.com/office/drawing/2014/main" val="735567364"/>
                    </a:ext>
                  </a:extLst>
                </a:gridCol>
              </a:tblGrid>
              <a:tr h="367392">
                <a:tc>
                  <a:txBody>
                    <a:bodyPr/>
                    <a:lstStyle/>
                    <a:p>
                      <a:pPr algn="ctr"/>
                      <a:r>
                        <a:rPr lang="en-GB"/>
                        <a:t>Webinar</a:t>
                      </a:r>
                    </a:p>
                  </a:txBody>
                  <a:tcPr/>
                </a:tc>
                <a:tc>
                  <a:txBody>
                    <a:bodyPr/>
                    <a:lstStyle/>
                    <a:p>
                      <a:pPr algn="ctr"/>
                      <a:r>
                        <a:rPr lang="en-GB"/>
                        <a:t>Registrants</a:t>
                      </a:r>
                    </a:p>
                  </a:txBody>
                  <a:tcPr/>
                </a:tc>
                <a:tc>
                  <a:txBody>
                    <a:bodyPr/>
                    <a:lstStyle/>
                    <a:p>
                      <a:pPr algn="ctr"/>
                      <a:r>
                        <a:rPr lang="en-GB"/>
                        <a:t>Live Attendees</a:t>
                      </a:r>
                    </a:p>
                  </a:txBody>
                  <a:tcPr/>
                </a:tc>
                <a:extLst>
                  <a:ext uri="{0D108BD9-81ED-4DB2-BD59-A6C34878D82A}">
                    <a16:rowId xmlns:a16="http://schemas.microsoft.com/office/drawing/2014/main" val="2813810187"/>
                  </a:ext>
                </a:extLst>
              </a:tr>
              <a:tr h="508114">
                <a:tc>
                  <a:txBody>
                    <a:bodyPr/>
                    <a:lstStyle/>
                    <a:p>
                      <a:pPr algn="ctr"/>
                      <a:r>
                        <a:rPr lang="en-GB"/>
                        <a:t>Difficult Conversations</a:t>
                      </a:r>
                    </a:p>
                  </a:txBody>
                  <a:tcPr/>
                </a:tc>
                <a:tc>
                  <a:txBody>
                    <a:bodyPr/>
                    <a:lstStyle/>
                    <a:p>
                      <a:pPr algn="ctr"/>
                      <a:r>
                        <a:rPr lang="en-GB"/>
                        <a:t>852</a:t>
                      </a:r>
                    </a:p>
                  </a:txBody>
                  <a:tcPr/>
                </a:tc>
                <a:tc>
                  <a:txBody>
                    <a:bodyPr/>
                    <a:lstStyle/>
                    <a:p>
                      <a:pPr algn="ctr"/>
                      <a:r>
                        <a:rPr lang="en-GB"/>
                        <a:t>407</a:t>
                      </a:r>
                    </a:p>
                  </a:txBody>
                  <a:tcPr/>
                </a:tc>
                <a:extLst>
                  <a:ext uri="{0D108BD9-81ED-4DB2-BD59-A6C34878D82A}">
                    <a16:rowId xmlns:a16="http://schemas.microsoft.com/office/drawing/2014/main" val="3830921803"/>
                  </a:ext>
                </a:extLst>
              </a:tr>
              <a:tr h="290351">
                <a:tc>
                  <a:txBody>
                    <a:bodyPr/>
                    <a:lstStyle/>
                    <a:p>
                      <a:pPr algn="ctr"/>
                      <a:r>
                        <a:rPr lang="en-GB"/>
                        <a:t>Six Steps</a:t>
                      </a:r>
                    </a:p>
                  </a:txBody>
                  <a:tcPr/>
                </a:tc>
                <a:tc>
                  <a:txBody>
                    <a:bodyPr/>
                    <a:lstStyle/>
                    <a:p>
                      <a:pPr algn="ctr"/>
                      <a:r>
                        <a:rPr lang="en-GB"/>
                        <a:t>596</a:t>
                      </a:r>
                    </a:p>
                  </a:txBody>
                  <a:tcPr/>
                </a:tc>
                <a:tc>
                  <a:txBody>
                    <a:bodyPr/>
                    <a:lstStyle/>
                    <a:p>
                      <a:pPr algn="ctr"/>
                      <a:r>
                        <a:rPr lang="en-GB"/>
                        <a:t>284</a:t>
                      </a:r>
                    </a:p>
                  </a:txBody>
                  <a:tcPr/>
                </a:tc>
                <a:extLst>
                  <a:ext uri="{0D108BD9-81ED-4DB2-BD59-A6C34878D82A}">
                    <a16:rowId xmlns:a16="http://schemas.microsoft.com/office/drawing/2014/main" val="3483742838"/>
                  </a:ext>
                </a:extLst>
              </a:tr>
              <a:tr h="725878">
                <a:tc>
                  <a:txBody>
                    <a:bodyPr/>
                    <a:lstStyle/>
                    <a:p>
                      <a:pPr algn="ctr"/>
                      <a:r>
                        <a:rPr lang="en-GB" b="1"/>
                        <a:t>Intergenerational conflict (IG)</a:t>
                      </a:r>
                    </a:p>
                  </a:txBody>
                  <a:tcPr/>
                </a:tc>
                <a:tc>
                  <a:txBody>
                    <a:bodyPr/>
                    <a:lstStyle/>
                    <a:p>
                      <a:pPr algn="ctr"/>
                      <a:r>
                        <a:rPr lang="en-GB" b="1"/>
                        <a:t>276</a:t>
                      </a:r>
                    </a:p>
                  </a:txBody>
                  <a:tcPr/>
                </a:tc>
                <a:tc>
                  <a:txBody>
                    <a:bodyPr/>
                    <a:lstStyle/>
                    <a:p>
                      <a:pPr algn="ctr"/>
                      <a:r>
                        <a:rPr lang="en-GB" b="1"/>
                        <a:t>110</a:t>
                      </a:r>
                    </a:p>
                  </a:txBody>
                  <a:tcPr/>
                </a:tc>
                <a:extLst>
                  <a:ext uri="{0D108BD9-81ED-4DB2-BD59-A6C34878D82A}">
                    <a16:rowId xmlns:a16="http://schemas.microsoft.com/office/drawing/2014/main" val="880927272"/>
                  </a:ext>
                </a:extLst>
              </a:tr>
            </a:tbl>
          </a:graphicData>
        </a:graphic>
      </p:graphicFrame>
      <p:pic>
        <p:nvPicPr>
          <p:cNvPr id="5" name="Picture 4" descr="A group of people sitting at a table&#10;&#10;Description automatically generated">
            <a:extLst>
              <a:ext uri="{FF2B5EF4-FFF2-40B4-BE49-F238E27FC236}">
                <a16:creationId xmlns:a16="http://schemas.microsoft.com/office/drawing/2014/main" id="{E5338070-23C7-73FA-1D97-E68FC709AE48}"/>
              </a:ext>
            </a:extLst>
          </p:cNvPr>
          <p:cNvPicPr>
            <a:picLocks noChangeAspect="1"/>
          </p:cNvPicPr>
          <p:nvPr/>
        </p:nvPicPr>
        <p:blipFill>
          <a:blip r:embed="rId4"/>
          <a:stretch>
            <a:fillRect/>
          </a:stretch>
        </p:blipFill>
        <p:spPr>
          <a:xfrm>
            <a:off x="8682594" y="307027"/>
            <a:ext cx="3238500" cy="1790700"/>
          </a:xfrm>
          <a:prstGeom prst="rect">
            <a:avLst/>
          </a:prstGeom>
        </p:spPr>
      </p:pic>
      <p:pic>
        <p:nvPicPr>
          <p:cNvPr id="6" name="Picture 5" descr="A person and person looking at papers&#10;&#10;Description automatically generated">
            <a:extLst>
              <a:ext uri="{FF2B5EF4-FFF2-40B4-BE49-F238E27FC236}">
                <a16:creationId xmlns:a16="http://schemas.microsoft.com/office/drawing/2014/main" id="{9A43126C-BED3-2984-AA38-590A7F69250E}"/>
              </a:ext>
            </a:extLst>
          </p:cNvPr>
          <p:cNvPicPr>
            <a:picLocks noChangeAspect="1"/>
          </p:cNvPicPr>
          <p:nvPr/>
        </p:nvPicPr>
        <p:blipFill>
          <a:blip r:embed="rId5"/>
          <a:stretch>
            <a:fillRect/>
          </a:stretch>
        </p:blipFill>
        <p:spPr>
          <a:xfrm>
            <a:off x="8682594" y="2276351"/>
            <a:ext cx="3238500" cy="1790700"/>
          </a:xfrm>
          <a:prstGeom prst="rect">
            <a:avLst/>
          </a:prstGeom>
        </p:spPr>
      </p:pic>
      <p:pic>
        <p:nvPicPr>
          <p:cNvPr id="7" name="Picture 6" descr="A group of people in suits&#10;&#10;AI-generated content may be incorrect.">
            <a:extLst>
              <a:ext uri="{FF2B5EF4-FFF2-40B4-BE49-F238E27FC236}">
                <a16:creationId xmlns:a16="http://schemas.microsoft.com/office/drawing/2014/main" id="{7D72E457-8800-070C-FF62-28B5F985807F}"/>
              </a:ext>
            </a:extLst>
          </p:cNvPr>
          <p:cNvPicPr>
            <a:picLocks noChangeAspect="1"/>
          </p:cNvPicPr>
          <p:nvPr/>
        </p:nvPicPr>
        <p:blipFill>
          <a:blip r:embed="rId6"/>
          <a:srcRect l="77" r="3364" b="552"/>
          <a:stretch/>
        </p:blipFill>
        <p:spPr>
          <a:xfrm>
            <a:off x="8681613" y="4212956"/>
            <a:ext cx="3242624" cy="1806685"/>
          </a:xfrm>
          <a:prstGeom prst="rect">
            <a:avLst/>
          </a:prstGeom>
        </p:spPr>
      </p:pic>
    </p:spTree>
    <p:extLst>
      <p:ext uri="{BB962C8B-B14F-4D97-AF65-F5344CB8AC3E}">
        <p14:creationId xmlns:p14="http://schemas.microsoft.com/office/powerpoint/2010/main" val="1341925408"/>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A79DC5-257B-382F-4082-D0782FD6F566}"/>
              </a:ext>
            </a:extLst>
          </p:cNvPr>
          <p:cNvSpPr>
            <a:spLocks noGrp="1"/>
          </p:cNvSpPr>
          <p:nvPr>
            <p:ph type="title"/>
          </p:nvPr>
        </p:nvSpPr>
        <p:spPr/>
        <p:txBody>
          <a:bodyPr/>
          <a:lstStyle/>
          <a:p>
            <a:r>
              <a:rPr lang="en-GB" sz="2400">
                <a:latin typeface="Open Sans Semibold"/>
                <a:ea typeface="Open Sans Semibold"/>
                <a:cs typeface="Open Sans Semibold"/>
              </a:rPr>
              <a:t>Sustaining Engagement</a:t>
            </a:r>
            <a:r>
              <a:rPr lang="en-GB" sz="2400" b="0">
                <a:latin typeface="Open Sans Semibold"/>
                <a:ea typeface="Open Sans Semibold"/>
                <a:cs typeface="Open Sans Semibold"/>
              </a:rPr>
              <a:t>: Sales Follow-Up and offer of free facilitator guide</a:t>
            </a:r>
            <a:endParaRPr lang="en-GB" sz="2400" b="0">
              <a:ea typeface="Open Sans Semibold"/>
              <a:cs typeface="Open Sans Semibold"/>
            </a:endParaRPr>
          </a:p>
        </p:txBody>
      </p:sp>
      <p:graphicFrame>
        <p:nvGraphicFramePr>
          <p:cNvPr id="5" name="Table 4">
            <a:extLst>
              <a:ext uri="{FF2B5EF4-FFF2-40B4-BE49-F238E27FC236}">
                <a16:creationId xmlns:a16="http://schemas.microsoft.com/office/drawing/2014/main" id="{AB3BA702-3CEC-1E73-680C-7FC55123302D}"/>
              </a:ext>
            </a:extLst>
          </p:cNvPr>
          <p:cNvGraphicFramePr>
            <a:graphicFrameLocks noGrp="1"/>
          </p:cNvGraphicFramePr>
          <p:nvPr>
            <p:extLst>
              <p:ext uri="{D42A27DB-BD31-4B8C-83A1-F6EECF244321}">
                <p14:modId xmlns:p14="http://schemas.microsoft.com/office/powerpoint/2010/main" val="3925958448"/>
              </p:ext>
            </p:extLst>
          </p:nvPr>
        </p:nvGraphicFramePr>
        <p:xfrm>
          <a:off x="696310" y="2351689"/>
          <a:ext cx="4524374" cy="1737360"/>
        </p:xfrm>
        <a:graphic>
          <a:graphicData uri="http://schemas.openxmlformats.org/drawingml/2006/table">
            <a:tbl>
              <a:tblPr firstRow="1" bandRow="1">
                <a:tableStyleId>{5C22544A-7EE6-4342-B048-85BDC9FD1C3A}</a:tableStyleId>
              </a:tblPr>
              <a:tblGrid>
                <a:gridCol w="4524374">
                  <a:extLst>
                    <a:ext uri="{9D8B030D-6E8A-4147-A177-3AD203B41FA5}">
                      <a16:colId xmlns:a16="http://schemas.microsoft.com/office/drawing/2014/main" val="2206255890"/>
                    </a:ext>
                  </a:extLst>
                </a:gridCol>
              </a:tblGrid>
              <a:tr h="760672">
                <a:tc>
                  <a:txBody>
                    <a:bodyPr/>
                    <a:lstStyle/>
                    <a:p>
                      <a:r>
                        <a:rPr lang="en-GB" sz="1800" b="1" kern="1200">
                          <a:solidFill>
                            <a:schemeClr val="tx1"/>
                          </a:solidFill>
                          <a:latin typeface="+mn-lt"/>
                          <a:ea typeface="Open Sans"/>
                          <a:cs typeface="Open Sans"/>
                        </a:rPr>
                        <a:t>Offer Details</a:t>
                      </a:r>
                    </a:p>
                    <a:p>
                      <a:pPr lvl="0">
                        <a:buNone/>
                      </a:pPr>
                      <a:r>
                        <a:rPr lang="en-GB" sz="1800" b="0" i="0" u="none" strike="noStrike" kern="1200" noProof="0">
                          <a:solidFill>
                            <a:schemeClr val="tx1"/>
                          </a:solidFill>
                        </a:rPr>
                        <a:t>For people who purchase 50 TKI reports - we offer a facilitator guide for free. </a:t>
                      </a:r>
                      <a:br>
                        <a:rPr lang="en-GB" sz="1800" b="0" i="0" u="none" strike="noStrike" kern="1200" noProof="0">
                          <a:solidFill>
                            <a:srgbClr val="54575B"/>
                          </a:solidFill>
                        </a:rPr>
                      </a:br>
                      <a:br>
                        <a:rPr lang="en-GB" sz="1800" b="0" i="0" u="none" strike="noStrike" kern="1200" noProof="0">
                          <a:solidFill>
                            <a:srgbClr val="54575B"/>
                          </a:solidFill>
                        </a:rPr>
                      </a:br>
                      <a:r>
                        <a:rPr lang="en-GB" sz="1800" b="1" i="0" u="none" strike="noStrike" kern="1200" noProof="0">
                          <a:solidFill>
                            <a:schemeClr val="tx1"/>
                          </a:solidFill>
                        </a:rPr>
                        <a:t>Sales action - </a:t>
                      </a:r>
                      <a:r>
                        <a:rPr lang="en-GB" sz="1800" b="0" i="0" u="none" strike="noStrike" kern="1200" noProof="0">
                          <a:solidFill>
                            <a:schemeClr val="tx1"/>
                          </a:solidFill>
                        </a:rPr>
                        <a:t>Reach out to those appropriate and facilitate the offer.</a:t>
                      </a:r>
                    </a:p>
                  </a:txBody>
                  <a:tcPr>
                    <a:solidFill>
                      <a:schemeClr val="accent1">
                        <a:lumMod val="20000"/>
                        <a:lumOff val="80000"/>
                      </a:schemeClr>
                    </a:solidFill>
                  </a:tcPr>
                </a:tc>
                <a:extLst>
                  <a:ext uri="{0D108BD9-81ED-4DB2-BD59-A6C34878D82A}">
                    <a16:rowId xmlns:a16="http://schemas.microsoft.com/office/drawing/2014/main" val="434173663"/>
                  </a:ext>
                </a:extLst>
              </a:tr>
            </a:tbl>
          </a:graphicData>
        </a:graphic>
      </p:graphicFrame>
      <p:sp>
        <p:nvSpPr>
          <p:cNvPr id="9" name="TextBox 8">
            <a:extLst>
              <a:ext uri="{FF2B5EF4-FFF2-40B4-BE49-F238E27FC236}">
                <a16:creationId xmlns:a16="http://schemas.microsoft.com/office/drawing/2014/main" id="{F3C30B8A-0805-19BC-DABD-E93A26C368C1}"/>
              </a:ext>
            </a:extLst>
          </p:cNvPr>
          <p:cNvSpPr txBox="1"/>
          <p:nvPr/>
        </p:nvSpPr>
        <p:spPr>
          <a:xfrm>
            <a:off x="647923" y="1558157"/>
            <a:ext cx="783523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rPr>
              <a:t>All the attendees of Intergenerational Conflict webinar to be added to SF campaign for sales to assess and contact high-value clients with offer.</a:t>
            </a:r>
            <a:endParaRPr lang="en-GB">
              <a:ea typeface="Open Sans"/>
              <a:cs typeface="Open Sans"/>
            </a:endParaRPr>
          </a:p>
        </p:txBody>
      </p:sp>
      <p:pic>
        <p:nvPicPr>
          <p:cNvPr id="10" name="Graphic 9" descr="Call centre outline">
            <a:extLst>
              <a:ext uri="{FF2B5EF4-FFF2-40B4-BE49-F238E27FC236}">
                <a16:creationId xmlns:a16="http://schemas.microsoft.com/office/drawing/2014/main" id="{050608C9-5245-573F-22C3-A384847564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79403" y="2538424"/>
            <a:ext cx="1473630" cy="1430498"/>
          </a:xfrm>
          <a:prstGeom prst="rect">
            <a:avLst/>
          </a:prstGeom>
        </p:spPr>
      </p:pic>
      <p:pic>
        <p:nvPicPr>
          <p:cNvPr id="2" name="Graphic 1" descr="Envelope outline">
            <a:extLst>
              <a:ext uri="{FF2B5EF4-FFF2-40B4-BE49-F238E27FC236}">
                <a16:creationId xmlns:a16="http://schemas.microsoft.com/office/drawing/2014/main" id="{DB73142A-C451-BA08-A784-7D6201E8A2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67469" y="4605048"/>
            <a:ext cx="914400" cy="914400"/>
          </a:xfrm>
          <a:prstGeom prst="rect">
            <a:avLst/>
          </a:prstGeom>
        </p:spPr>
      </p:pic>
      <p:sp>
        <p:nvSpPr>
          <p:cNvPr id="4" name="TextBox 3">
            <a:extLst>
              <a:ext uri="{FF2B5EF4-FFF2-40B4-BE49-F238E27FC236}">
                <a16:creationId xmlns:a16="http://schemas.microsoft.com/office/drawing/2014/main" id="{BC7BCC4F-D7E1-773B-EF3D-EFB0D2F3D73A}"/>
              </a:ext>
            </a:extLst>
          </p:cNvPr>
          <p:cNvSpPr txBox="1"/>
          <p:nvPr/>
        </p:nvSpPr>
        <p:spPr>
          <a:xfrm>
            <a:off x="675741" y="4462317"/>
            <a:ext cx="4511053" cy="1754326"/>
          </a:xfrm>
          <a:prstGeom prst="rect">
            <a:avLst/>
          </a:prstGeom>
          <a:solidFill>
            <a:schemeClr val="accent1">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ea typeface="Open Sans"/>
                <a:cs typeface="Open Sans"/>
              </a:rPr>
              <a:t>Coming soon – Discount on TKI course</a:t>
            </a:r>
          </a:p>
          <a:p>
            <a:r>
              <a:rPr lang="en-GB">
                <a:ea typeface="Open Sans"/>
                <a:cs typeface="Open Sans"/>
              </a:rPr>
              <a:t>Supported by a marketing promotional email series – we will offer this audience 25% off our Conflict Management Training with TKI course in March.</a:t>
            </a:r>
          </a:p>
          <a:p>
            <a:endParaRPr lang="en-GB">
              <a:ea typeface="Open Sans"/>
              <a:cs typeface="Open Sans"/>
            </a:endParaRPr>
          </a:p>
        </p:txBody>
      </p:sp>
      <p:pic>
        <p:nvPicPr>
          <p:cNvPr id="12" name="Picture 11" descr="A group of people in suits&#10;&#10;AI-generated content may be incorrect.">
            <a:extLst>
              <a:ext uri="{FF2B5EF4-FFF2-40B4-BE49-F238E27FC236}">
                <a16:creationId xmlns:a16="http://schemas.microsoft.com/office/drawing/2014/main" id="{BEFFD025-C4BB-6F99-850B-DB7099FEA7E6}"/>
              </a:ext>
            </a:extLst>
          </p:cNvPr>
          <p:cNvPicPr>
            <a:picLocks noChangeAspect="1"/>
          </p:cNvPicPr>
          <p:nvPr/>
        </p:nvPicPr>
        <p:blipFill>
          <a:blip r:embed="rId7"/>
          <a:stretch>
            <a:fillRect/>
          </a:stretch>
        </p:blipFill>
        <p:spPr>
          <a:xfrm>
            <a:off x="6970183" y="2543705"/>
            <a:ext cx="4897968" cy="2754842"/>
          </a:xfrm>
          <a:prstGeom prst="rect">
            <a:avLst/>
          </a:prstGeom>
        </p:spPr>
      </p:pic>
    </p:spTree>
    <p:extLst>
      <p:ext uri="{BB962C8B-B14F-4D97-AF65-F5344CB8AC3E}">
        <p14:creationId xmlns:p14="http://schemas.microsoft.com/office/powerpoint/2010/main" val="2367183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74A6A-F26F-9041-C9A2-3ED33B7A89CE}"/>
              </a:ext>
            </a:extLst>
          </p:cNvPr>
          <p:cNvSpPr>
            <a:spLocks noGrp="1"/>
          </p:cNvSpPr>
          <p:nvPr>
            <p:ph type="title"/>
          </p:nvPr>
        </p:nvSpPr>
        <p:spPr>
          <a:xfrm>
            <a:off x="609763" y="602040"/>
            <a:ext cx="10335603" cy="902461"/>
          </a:xfrm>
        </p:spPr>
        <p:txBody>
          <a:bodyPr/>
          <a:lstStyle/>
          <a:p>
            <a:r>
              <a:rPr lang="en-GB">
                <a:ea typeface="Open Sans Semibold"/>
                <a:cs typeface="Open Sans Semibold"/>
              </a:rPr>
              <a:t>Bank Your Budget Email sends - Customers</a:t>
            </a:r>
            <a:endParaRPr lang="en-GB"/>
          </a:p>
        </p:txBody>
      </p:sp>
      <p:sp>
        <p:nvSpPr>
          <p:cNvPr id="5" name="TextBox 4">
            <a:extLst>
              <a:ext uri="{FF2B5EF4-FFF2-40B4-BE49-F238E27FC236}">
                <a16:creationId xmlns:a16="http://schemas.microsoft.com/office/drawing/2014/main" id="{E187A12F-172C-1561-1074-06930A405EE5}"/>
              </a:ext>
            </a:extLst>
          </p:cNvPr>
          <p:cNvSpPr txBox="1"/>
          <p:nvPr/>
        </p:nvSpPr>
        <p:spPr>
          <a:xfrm>
            <a:off x="9815311" y="147722"/>
            <a:ext cx="1887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9AABA"/>
                </a:solidFill>
                <a:ea typeface="Open Sans"/>
                <a:cs typeface="Open Sans"/>
                <a:hlinkClick r:id="rId2" action="ppaction://hlinksldjump"/>
              </a:rPr>
              <a:t>Q1 Activity</a:t>
            </a:r>
            <a:endParaRPr lang="en-US"/>
          </a:p>
        </p:txBody>
      </p:sp>
      <p:graphicFrame>
        <p:nvGraphicFramePr>
          <p:cNvPr id="10" name="Table 9">
            <a:extLst>
              <a:ext uri="{FF2B5EF4-FFF2-40B4-BE49-F238E27FC236}">
                <a16:creationId xmlns:a16="http://schemas.microsoft.com/office/drawing/2014/main" id="{A5C090BE-534B-29AB-377F-C572569BF197}"/>
              </a:ext>
            </a:extLst>
          </p:cNvPr>
          <p:cNvGraphicFramePr>
            <a:graphicFrameLocks noGrp="1"/>
          </p:cNvGraphicFramePr>
          <p:nvPr>
            <p:extLst>
              <p:ext uri="{D42A27DB-BD31-4B8C-83A1-F6EECF244321}">
                <p14:modId xmlns:p14="http://schemas.microsoft.com/office/powerpoint/2010/main" val="1446752992"/>
              </p:ext>
            </p:extLst>
          </p:nvPr>
        </p:nvGraphicFramePr>
        <p:xfrm>
          <a:off x="720709" y="1949532"/>
          <a:ext cx="10552171" cy="2555197"/>
        </p:xfrm>
        <a:graphic>
          <a:graphicData uri="http://schemas.openxmlformats.org/drawingml/2006/table">
            <a:tbl>
              <a:tblPr firstRow="1" bandRow="1">
                <a:tableStyleId>{5C22544A-7EE6-4342-B048-85BDC9FD1C3A}</a:tableStyleId>
              </a:tblPr>
              <a:tblGrid>
                <a:gridCol w="879920">
                  <a:extLst>
                    <a:ext uri="{9D8B030D-6E8A-4147-A177-3AD203B41FA5}">
                      <a16:colId xmlns:a16="http://schemas.microsoft.com/office/drawing/2014/main" val="840753296"/>
                    </a:ext>
                  </a:extLst>
                </a:gridCol>
                <a:gridCol w="879920">
                  <a:extLst>
                    <a:ext uri="{9D8B030D-6E8A-4147-A177-3AD203B41FA5}">
                      <a16:colId xmlns:a16="http://schemas.microsoft.com/office/drawing/2014/main" val="1858948091"/>
                    </a:ext>
                  </a:extLst>
                </a:gridCol>
                <a:gridCol w="879920">
                  <a:extLst>
                    <a:ext uri="{9D8B030D-6E8A-4147-A177-3AD203B41FA5}">
                      <a16:colId xmlns:a16="http://schemas.microsoft.com/office/drawing/2014/main" val="3258950959"/>
                    </a:ext>
                  </a:extLst>
                </a:gridCol>
                <a:gridCol w="879920">
                  <a:extLst>
                    <a:ext uri="{9D8B030D-6E8A-4147-A177-3AD203B41FA5}">
                      <a16:colId xmlns:a16="http://schemas.microsoft.com/office/drawing/2014/main" val="1492228221"/>
                    </a:ext>
                  </a:extLst>
                </a:gridCol>
                <a:gridCol w="879920">
                  <a:extLst>
                    <a:ext uri="{9D8B030D-6E8A-4147-A177-3AD203B41FA5}">
                      <a16:colId xmlns:a16="http://schemas.microsoft.com/office/drawing/2014/main" val="1878126868"/>
                    </a:ext>
                  </a:extLst>
                </a:gridCol>
                <a:gridCol w="873051">
                  <a:extLst>
                    <a:ext uri="{9D8B030D-6E8A-4147-A177-3AD203B41FA5}">
                      <a16:colId xmlns:a16="http://schemas.microsoft.com/office/drawing/2014/main" val="34417581"/>
                    </a:ext>
                  </a:extLst>
                </a:gridCol>
                <a:gridCol w="879920">
                  <a:extLst>
                    <a:ext uri="{9D8B030D-6E8A-4147-A177-3AD203B41FA5}">
                      <a16:colId xmlns:a16="http://schemas.microsoft.com/office/drawing/2014/main" val="1197251904"/>
                    </a:ext>
                  </a:extLst>
                </a:gridCol>
                <a:gridCol w="879920">
                  <a:extLst>
                    <a:ext uri="{9D8B030D-6E8A-4147-A177-3AD203B41FA5}">
                      <a16:colId xmlns:a16="http://schemas.microsoft.com/office/drawing/2014/main" val="2924170839"/>
                    </a:ext>
                  </a:extLst>
                </a:gridCol>
                <a:gridCol w="879920">
                  <a:extLst>
                    <a:ext uri="{9D8B030D-6E8A-4147-A177-3AD203B41FA5}">
                      <a16:colId xmlns:a16="http://schemas.microsoft.com/office/drawing/2014/main" val="3383847460"/>
                    </a:ext>
                  </a:extLst>
                </a:gridCol>
                <a:gridCol w="879920">
                  <a:extLst>
                    <a:ext uri="{9D8B030D-6E8A-4147-A177-3AD203B41FA5}">
                      <a16:colId xmlns:a16="http://schemas.microsoft.com/office/drawing/2014/main" val="1202572862"/>
                    </a:ext>
                  </a:extLst>
                </a:gridCol>
                <a:gridCol w="879920">
                  <a:extLst>
                    <a:ext uri="{9D8B030D-6E8A-4147-A177-3AD203B41FA5}">
                      <a16:colId xmlns:a16="http://schemas.microsoft.com/office/drawing/2014/main" val="2354623518"/>
                    </a:ext>
                  </a:extLst>
                </a:gridCol>
                <a:gridCol w="879920">
                  <a:extLst>
                    <a:ext uri="{9D8B030D-6E8A-4147-A177-3AD203B41FA5}">
                      <a16:colId xmlns:a16="http://schemas.microsoft.com/office/drawing/2014/main" val="2581305238"/>
                    </a:ext>
                  </a:extLst>
                </a:gridCol>
              </a:tblGrid>
              <a:tr h="30501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Jan</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Feb</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Mar</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Apr</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May</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Jun</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Jul</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Aug</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Sep</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Oct</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Nov</a:t>
                      </a:r>
                    </a:p>
                  </a:txBody>
                  <a:tcPr>
                    <a:solidFill>
                      <a:schemeClr val="bg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u="none" strike="noStrike" kern="1200">
                          <a:solidFill>
                            <a:schemeClr val="tx1"/>
                          </a:solidFill>
                          <a:effectLst/>
                          <a:latin typeface="+mn-lt"/>
                          <a:ea typeface="+mn-ea"/>
                          <a:cs typeface="+mn-cs"/>
                        </a:rPr>
                        <a:t>Dec</a:t>
                      </a:r>
                    </a:p>
                  </a:txBody>
                  <a:tcPr>
                    <a:solidFill>
                      <a:schemeClr val="bg1">
                        <a:lumMod val="75000"/>
                      </a:schemeClr>
                    </a:solidFill>
                  </a:tcPr>
                </a:tc>
                <a:extLst>
                  <a:ext uri="{0D108BD9-81ED-4DB2-BD59-A6C34878D82A}">
                    <a16:rowId xmlns:a16="http://schemas.microsoft.com/office/drawing/2014/main" val="639604522"/>
                  </a:ext>
                </a:extLst>
              </a:tr>
              <a:tr h="1183821">
                <a:tc gridSpan="3">
                  <a:txBody>
                    <a:bodyPr/>
                    <a:lstStyle/>
                    <a:p>
                      <a:pPr lvl="0" algn="ctr">
                        <a:buNone/>
                      </a:pPr>
                      <a:r>
                        <a:rPr lang="en-GB"/>
                        <a:t>Local Gov – Email and reminders</a:t>
                      </a:r>
                    </a:p>
                    <a:p>
                      <a:pPr lvl="0" algn="ctr">
                        <a:buNone/>
                      </a:pPr>
                      <a:r>
                        <a:rPr lang="en-GB"/>
                        <a:t>Gov and Healthcare - </a:t>
                      </a:r>
                    </a:p>
                  </a:txBody>
                  <a:tcPr>
                    <a:solidFill>
                      <a:srgbClr val="92D050"/>
                    </a:solidFill>
                  </a:tcPr>
                </a:tc>
                <a:tc hMerge="1">
                  <a:txBody>
                    <a:bodyPr/>
                    <a:lstStyle/>
                    <a:p>
                      <a:endParaRPr lang="en-US"/>
                    </a:p>
                  </a:txBody>
                  <a:tcPr/>
                </a:tc>
                <a:tc hMerge="1">
                  <a:txBody>
                    <a:bodyPr/>
                    <a:lstStyle/>
                    <a:p>
                      <a:endParaRPr lang="en-US"/>
                    </a:p>
                  </a:txBody>
                  <a:tcPr/>
                </a:tc>
                <a:tc>
                  <a:txBody>
                    <a:bodyPr/>
                    <a:lstStyle/>
                    <a:p>
                      <a:pPr algn="ctr"/>
                      <a:endParaRPr lang="en-GB"/>
                    </a:p>
                  </a:txBody>
                  <a:tcPr/>
                </a:tc>
                <a:tc gridSpan="3">
                  <a:txBody>
                    <a:bodyPr/>
                    <a:lstStyle/>
                    <a:p>
                      <a:pPr lvl="0" algn="ctr">
                        <a:buNone/>
                      </a:pPr>
                      <a:r>
                        <a:rPr lang="en-GB" sz="1800" b="0" i="0" u="none" strike="noStrike" baseline="0" noProof="0">
                          <a:solidFill>
                            <a:srgbClr val="54575B"/>
                          </a:solidFill>
                          <a:latin typeface="Open Sans"/>
                        </a:rPr>
                        <a:t>Professional Services (Legal, Accountancy, </a:t>
                      </a:r>
                      <a:r>
                        <a:rPr lang="en-GB" sz="1800" b="0" i="0" u="none" strike="noStrike" baseline="0" noProof="0" err="1">
                          <a:solidFill>
                            <a:srgbClr val="54575B"/>
                          </a:solidFill>
                          <a:latin typeface="Open Sans"/>
                        </a:rPr>
                        <a:t>Mgmt</a:t>
                      </a:r>
                      <a:r>
                        <a:rPr lang="en-GB" sz="1800" b="0" i="0" u="none" strike="noStrike" baseline="0" noProof="0">
                          <a:solidFill>
                            <a:srgbClr val="54575B"/>
                          </a:solidFill>
                          <a:latin typeface="Open Sans"/>
                        </a:rPr>
                        <a:t> Consultancy)</a:t>
                      </a:r>
                      <a:endParaRPr lang="en-US"/>
                    </a:p>
                  </a:txBody>
                  <a:tcPr>
                    <a:solidFill>
                      <a:srgbClr val="92D050"/>
                    </a:solidFill>
                  </a:tcPr>
                </a:tc>
                <a:tc hMerge="1">
                  <a:txBody>
                    <a:bodyPr/>
                    <a:lstStyle/>
                    <a:p>
                      <a:endParaRPr lang="en-US"/>
                    </a:p>
                  </a:txBody>
                  <a:tcPr/>
                </a:tc>
                <a:tc hMerge="1">
                  <a:txBody>
                    <a:bodyPr/>
                    <a:lstStyle/>
                    <a:p>
                      <a:endParaRPr lang="en-US"/>
                    </a:p>
                  </a:txBody>
                  <a:tcPr/>
                </a:tc>
                <a:tc>
                  <a:txBody>
                    <a:bodyPr/>
                    <a:lstStyle/>
                    <a:p>
                      <a:pPr algn="ctr"/>
                      <a:endParaRPr lang="en-GB"/>
                    </a:p>
                  </a:txBody>
                  <a:tcPr/>
                </a:tc>
                <a:tc>
                  <a:txBody>
                    <a:bodyPr/>
                    <a:lstStyle/>
                    <a:p>
                      <a:pPr algn="ctr"/>
                      <a:endParaRPr lang="en-GB"/>
                    </a:p>
                  </a:txBody>
                  <a:tcPr/>
                </a:tc>
                <a:tc>
                  <a:txBody>
                    <a:bodyPr/>
                    <a:lstStyle/>
                    <a:p>
                      <a:pPr algn="ctr"/>
                      <a:endParaRPr lang="en-GB"/>
                    </a:p>
                  </a:txBody>
                  <a:tcPr/>
                </a:tc>
                <a:tc gridSpan="2">
                  <a:txBody>
                    <a:bodyPr/>
                    <a:lstStyle/>
                    <a:p>
                      <a:pPr lvl="0" algn="ctr">
                        <a:buNone/>
                      </a:pPr>
                      <a:r>
                        <a:rPr lang="en-GB" sz="1800" b="0" i="0" u="none" strike="noStrike" baseline="0" noProof="0">
                          <a:solidFill>
                            <a:srgbClr val="54575B"/>
                          </a:solidFill>
                          <a:latin typeface="Open Sans"/>
                        </a:rPr>
                        <a:t>All sectors minus ICON and Gov/Health</a:t>
                      </a:r>
                    </a:p>
                  </a:txBody>
                  <a:tcPr>
                    <a:solidFill>
                      <a:srgbClr val="92D050"/>
                    </a:solidFill>
                  </a:tcPr>
                </a:tc>
                <a:tc hMerge="1">
                  <a:txBody>
                    <a:bodyPr/>
                    <a:lstStyle/>
                    <a:p>
                      <a:endParaRPr lang="en-US"/>
                    </a:p>
                  </a:txBody>
                  <a:tcPr/>
                </a:tc>
                <a:extLst>
                  <a:ext uri="{0D108BD9-81ED-4DB2-BD59-A6C34878D82A}">
                    <a16:rowId xmlns:a16="http://schemas.microsoft.com/office/drawing/2014/main" val="4052489672"/>
                  </a:ext>
                </a:extLst>
              </a:tr>
              <a:tr h="1061460">
                <a:tc gridSpan="3">
                  <a:txBody>
                    <a:bodyPr/>
                    <a:lstStyle/>
                    <a:p>
                      <a:pPr lvl="0" algn="ctr">
                        <a:buNone/>
                      </a:pPr>
                      <a:endParaRPr lang="en-GB"/>
                    </a:p>
                  </a:txBody>
                  <a:tcPr/>
                </a:tc>
                <a:tc hMerge="1">
                  <a:txBody>
                    <a:bodyPr/>
                    <a:lstStyle/>
                    <a:p>
                      <a:endParaRPr lang="en-GB"/>
                    </a:p>
                  </a:txBody>
                  <a:tcPr/>
                </a:tc>
                <a:tc hMerge="1">
                  <a:txBody>
                    <a:bodyPr/>
                    <a:lstStyle/>
                    <a:p>
                      <a:endParaRPr lang="en-GB"/>
                    </a:p>
                  </a:txBody>
                  <a:tcPr/>
                </a:tc>
                <a:tc>
                  <a:txBody>
                    <a:bodyPr/>
                    <a:lstStyle/>
                    <a:p>
                      <a:pPr lvl="0" algn="ctr">
                        <a:buNone/>
                      </a:pPr>
                      <a:endParaRPr lang="en-GB"/>
                    </a:p>
                  </a:txBody>
                  <a:tcPr/>
                </a:tc>
                <a:tc>
                  <a:txBody>
                    <a:bodyPr/>
                    <a:lstStyle/>
                    <a:p>
                      <a:pPr lvl="0" algn="ctr">
                        <a:buNone/>
                      </a:pPr>
                      <a:endParaRPr lang="en-GB" sz="1800" b="0" i="0" u="none" strike="noStrike" baseline="0" noProof="0">
                        <a:solidFill>
                          <a:srgbClr val="54575B"/>
                        </a:solidFill>
                        <a:latin typeface="Open Sans"/>
                      </a:endParaRPr>
                    </a:p>
                  </a:txBody>
                  <a:tcPr/>
                </a:tc>
                <a:tc gridSpan="3">
                  <a:txBody>
                    <a:bodyPr/>
                    <a:lstStyle/>
                    <a:p>
                      <a:pPr lvl="0" algn="ctr">
                        <a:buNone/>
                      </a:pPr>
                      <a:r>
                        <a:rPr lang="en-GB" sz="1800" b="0" i="0" u="none" strike="noStrike" baseline="0" noProof="0">
                          <a:solidFill>
                            <a:srgbClr val="54575B"/>
                          </a:solidFill>
                          <a:latin typeface="Open Sans"/>
                        </a:rPr>
                        <a:t>Education/Universities</a:t>
                      </a:r>
                    </a:p>
                    <a:p>
                      <a:pPr lvl="0" algn="ctr">
                        <a:buNone/>
                      </a:pPr>
                      <a:endParaRPr lang="en-GB" sz="1800" b="0" i="0" u="none" strike="noStrike" baseline="0" noProof="0">
                        <a:solidFill>
                          <a:srgbClr val="54575B"/>
                        </a:solidFill>
                        <a:latin typeface="Open Sans"/>
                      </a:endParaRPr>
                    </a:p>
                    <a:p>
                      <a:pPr lvl="0" algn="ctr">
                        <a:buNone/>
                      </a:pPr>
                      <a:endParaRPr lang="en-GB" sz="1800" b="0" i="0" u="none" strike="noStrike" baseline="0" noProof="0">
                        <a:solidFill>
                          <a:srgbClr val="54575B"/>
                        </a:solidFill>
                        <a:latin typeface="Open Sans"/>
                      </a:endParaRPr>
                    </a:p>
                  </a:txBody>
                  <a:tcPr>
                    <a:solidFill>
                      <a:srgbClr val="92D050"/>
                    </a:solidFill>
                  </a:tcPr>
                </a:tc>
                <a:tc hMerge="1">
                  <a:txBody>
                    <a:bodyPr/>
                    <a:lstStyle/>
                    <a:p>
                      <a:endParaRPr lang="en-GB"/>
                    </a:p>
                  </a:txBody>
                  <a:tcPr/>
                </a:tc>
                <a:tc hMerge="1">
                  <a:txBody>
                    <a:bodyPr/>
                    <a:lstStyle/>
                    <a:p>
                      <a:endParaRPr lang="en-US"/>
                    </a:p>
                  </a:txBody>
                  <a:tcPr/>
                </a:tc>
                <a:tc>
                  <a:txBody>
                    <a:bodyPr/>
                    <a:lstStyle/>
                    <a:p>
                      <a:pPr lvl="0" algn="ctr">
                        <a:buNone/>
                      </a:pPr>
                      <a:endParaRPr lang="en-GB"/>
                    </a:p>
                  </a:txBody>
                  <a:tcPr/>
                </a:tc>
                <a:tc>
                  <a:txBody>
                    <a:bodyPr/>
                    <a:lstStyle/>
                    <a:p>
                      <a:pPr lvl="0" algn="ctr">
                        <a:buNone/>
                      </a:pPr>
                      <a:endParaRPr lang="en-GB"/>
                    </a:p>
                  </a:txBody>
                  <a:tcPr/>
                </a:tc>
                <a:tc>
                  <a:txBody>
                    <a:bodyPr/>
                    <a:lstStyle/>
                    <a:p>
                      <a:pPr lvl="0" algn="ctr">
                        <a:buNone/>
                      </a:pPr>
                      <a:endParaRPr lang="en-GB"/>
                    </a:p>
                  </a:txBody>
                  <a:tcPr/>
                </a:tc>
                <a:tc>
                  <a:txBody>
                    <a:bodyPr/>
                    <a:lstStyle/>
                    <a:p>
                      <a:pPr lvl="0" algn="ctr">
                        <a:buNone/>
                      </a:pPr>
                      <a:endParaRPr lang="en-GB"/>
                    </a:p>
                  </a:txBody>
                  <a:tcPr/>
                </a:tc>
                <a:extLst>
                  <a:ext uri="{0D108BD9-81ED-4DB2-BD59-A6C34878D82A}">
                    <a16:rowId xmlns:a16="http://schemas.microsoft.com/office/drawing/2014/main" val="1235256719"/>
                  </a:ext>
                </a:extLst>
              </a:tr>
            </a:tbl>
          </a:graphicData>
        </a:graphic>
      </p:graphicFrame>
      <p:sp>
        <p:nvSpPr>
          <p:cNvPr id="14" name="Rectangle: Rounded Corners 13">
            <a:extLst>
              <a:ext uri="{FF2B5EF4-FFF2-40B4-BE49-F238E27FC236}">
                <a16:creationId xmlns:a16="http://schemas.microsoft.com/office/drawing/2014/main" id="{1A07C401-D5B9-2503-EA9A-792B6F8ECDF5}"/>
              </a:ext>
            </a:extLst>
          </p:cNvPr>
          <p:cNvSpPr/>
          <p:nvPr/>
        </p:nvSpPr>
        <p:spPr>
          <a:xfrm>
            <a:off x="718649" y="1953394"/>
            <a:ext cx="2598651" cy="2540608"/>
          </a:xfrm>
          <a:prstGeom prst="roundRect">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366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BE14B-3D38-9F8B-AB61-AEF612D96B33}"/>
              </a:ext>
            </a:extLst>
          </p:cNvPr>
          <p:cNvSpPr>
            <a:spLocks noGrp="1"/>
          </p:cNvSpPr>
          <p:nvPr>
            <p:ph type="title"/>
          </p:nvPr>
        </p:nvSpPr>
        <p:spPr/>
        <p:txBody>
          <a:bodyPr/>
          <a:lstStyle/>
          <a:p>
            <a:r>
              <a:rPr lang="en-GB">
                <a:ea typeface="Open Sans Semibold"/>
                <a:cs typeface="Open Sans Semibold"/>
              </a:rPr>
              <a:t>Festival of Work</a:t>
            </a:r>
            <a:endParaRPr lang="en-GB"/>
          </a:p>
        </p:txBody>
      </p:sp>
      <p:sp>
        <p:nvSpPr>
          <p:cNvPr id="5" name="TextBox 4">
            <a:extLst>
              <a:ext uri="{FF2B5EF4-FFF2-40B4-BE49-F238E27FC236}">
                <a16:creationId xmlns:a16="http://schemas.microsoft.com/office/drawing/2014/main" id="{9AB28E03-DD3E-7B2E-C06A-4322936ED114}"/>
              </a:ext>
            </a:extLst>
          </p:cNvPr>
          <p:cNvSpPr txBox="1"/>
          <p:nvPr/>
        </p:nvSpPr>
        <p:spPr>
          <a:xfrm>
            <a:off x="9815311" y="147722"/>
            <a:ext cx="1887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9AABA"/>
                </a:solidFill>
                <a:ea typeface="Open Sans"/>
                <a:cs typeface="Open Sans"/>
                <a:hlinkClick r:id="rId3" action="ppaction://hlinksldjump"/>
              </a:rPr>
              <a:t>Q1 Activity</a:t>
            </a:r>
            <a:endParaRPr lang="en-US"/>
          </a:p>
        </p:txBody>
      </p:sp>
    </p:spTree>
    <p:extLst>
      <p:ext uri="{BB962C8B-B14F-4D97-AF65-F5344CB8AC3E}">
        <p14:creationId xmlns:p14="http://schemas.microsoft.com/office/powerpoint/2010/main" val="3757110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A9D18F-2441-E923-D529-E3CE5DFCE02E}"/>
              </a:ext>
            </a:extLst>
          </p:cNvPr>
          <p:cNvSpPr>
            <a:spLocks noGrp="1"/>
          </p:cNvSpPr>
          <p:nvPr>
            <p:ph type="title"/>
          </p:nvPr>
        </p:nvSpPr>
        <p:spPr/>
        <p:txBody>
          <a:bodyPr/>
          <a:lstStyle/>
          <a:p>
            <a:r>
              <a:rPr lang="en-GB">
                <a:ea typeface="Open Sans"/>
                <a:cs typeface="Open Sans"/>
              </a:rPr>
              <a:t>Levelling up L&amp;D: How to use type-oriented training for maximum impact</a:t>
            </a:r>
            <a:endParaRPr lang="en-US"/>
          </a:p>
          <a:p>
            <a:endParaRPr lang="en-GB">
              <a:ea typeface="Open Sans"/>
              <a:cs typeface="Open Sans"/>
            </a:endParaRPr>
          </a:p>
        </p:txBody>
      </p:sp>
    </p:spTree>
    <p:extLst>
      <p:ext uri="{BB962C8B-B14F-4D97-AF65-F5344CB8AC3E}">
        <p14:creationId xmlns:p14="http://schemas.microsoft.com/office/powerpoint/2010/main" val="3507326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AE537B-71F0-83A3-B75A-8924BF831DD9}"/>
              </a:ext>
            </a:extLst>
          </p:cNvPr>
          <p:cNvSpPr>
            <a:spLocks noGrp="1"/>
          </p:cNvSpPr>
          <p:nvPr>
            <p:ph type="body" sz="quarter" idx="10"/>
          </p:nvPr>
        </p:nvSpPr>
        <p:spPr>
          <a:xfrm>
            <a:off x="609763" y="1552225"/>
            <a:ext cx="6036773" cy="4927127"/>
          </a:xfrm>
        </p:spPr>
        <p:txBody>
          <a:bodyPr vert="horz" lIns="91440" tIns="45720" rIns="91440" bIns="45720" rtlCol="0" anchor="t">
            <a:noAutofit/>
          </a:bodyPr>
          <a:lstStyle/>
          <a:p>
            <a:pPr marL="0" indent="0">
              <a:buNone/>
            </a:pPr>
            <a:endParaRPr lang="en-GB" sz="1800" baseline="0">
              <a:solidFill>
                <a:srgbClr val="54575B"/>
              </a:solidFill>
              <a:latin typeface="Open Sans"/>
              <a:ea typeface="Segoe UI"/>
              <a:cs typeface="Segoe UI"/>
            </a:endParaRPr>
          </a:p>
          <a:p>
            <a:pPr marL="0" indent="0">
              <a:buNone/>
            </a:pPr>
            <a:r>
              <a:rPr lang="en-US" b="1">
                <a:ea typeface="Open Sans"/>
                <a:cs typeface="Open Sans"/>
              </a:rPr>
              <a:t>Campaign Goal:</a:t>
            </a:r>
            <a:endParaRPr lang="en-GB">
              <a:ea typeface="Open Sans"/>
              <a:cs typeface="Open Sans"/>
            </a:endParaRPr>
          </a:p>
          <a:p>
            <a:r>
              <a:rPr lang="en-GB" sz="1800">
                <a:ea typeface="Open Sans"/>
                <a:cs typeface="Open Sans"/>
              </a:rPr>
              <a:t>To build awareness of MBTI Certification , demonstrate how impactful it can be to individual and group L&amp;D initiatives through skills development, leadership training and coaching. Share how to champion the MBTI in their own organisation.</a:t>
            </a:r>
          </a:p>
          <a:p>
            <a:pPr marL="0" indent="0">
              <a:buNone/>
            </a:pPr>
            <a:r>
              <a:rPr lang="en-US" b="1">
                <a:ea typeface="Open Sans"/>
                <a:cs typeface="Open Sans"/>
              </a:rPr>
              <a:t>Target Audience:</a:t>
            </a:r>
            <a:endParaRPr lang="en-GB">
              <a:ea typeface="Open Sans"/>
              <a:cs typeface="Open Sans"/>
            </a:endParaRPr>
          </a:p>
          <a:p>
            <a:r>
              <a:rPr lang="en-US" b="1">
                <a:solidFill>
                  <a:srgbClr val="19AABA"/>
                </a:solidFill>
                <a:ea typeface="Open Sans"/>
                <a:cs typeface="Open Sans"/>
              </a:rPr>
              <a:t>Prospects </a:t>
            </a:r>
          </a:p>
          <a:p>
            <a:endParaRPr lang="en-GB">
              <a:ea typeface="Open Sans"/>
              <a:cs typeface="Open Sans"/>
            </a:endParaRPr>
          </a:p>
          <a:p>
            <a:endParaRPr lang="en-GB" sz="1800">
              <a:ea typeface="Open Sans"/>
              <a:cs typeface="Segoe UI"/>
            </a:endParaRPr>
          </a:p>
        </p:txBody>
      </p:sp>
      <p:sp>
        <p:nvSpPr>
          <p:cNvPr id="3" name="Title 2">
            <a:extLst>
              <a:ext uri="{FF2B5EF4-FFF2-40B4-BE49-F238E27FC236}">
                <a16:creationId xmlns:a16="http://schemas.microsoft.com/office/drawing/2014/main" id="{717B4061-7CCB-CE18-8932-80B8C44F6FD2}"/>
              </a:ext>
            </a:extLst>
          </p:cNvPr>
          <p:cNvSpPr>
            <a:spLocks noGrp="1"/>
          </p:cNvSpPr>
          <p:nvPr>
            <p:ph type="title"/>
          </p:nvPr>
        </p:nvSpPr>
        <p:spPr/>
        <p:txBody>
          <a:bodyPr/>
          <a:lstStyle/>
          <a:p>
            <a:r>
              <a:rPr lang="en-GB">
                <a:ea typeface="Open Sans Semibold"/>
                <a:cs typeface="Open Sans Semibold"/>
              </a:rPr>
              <a:t>The third in a series of webinars themed on MBTI Certification </a:t>
            </a:r>
            <a:endParaRPr lang="en-GB"/>
          </a:p>
        </p:txBody>
      </p:sp>
      <p:pic>
        <p:nvPicPr>
          <p:cNvPr id="4" name="Picture 3" descr="A group of people sitting in a circle&#10;&#10;AI-generated content may be incorrect.">
            <a:extLst>
              <a:ext uri="{FF2B5EF4-FFF2-40B4-BE49-F238E27FC236}">
                <a16:creationId xmlns:a16="http://schemas.microsoft.com/office/drawing/2014/main" id="{86B0AD9E-F7F9-D2FC-1BE2-0F9AD5DB03E2}"/>
              </a:ext>
            </a:extLst>
          </p:cNvPr>
          <p:cNvPicPr>
            <a:picLocks noChangeAspect="1"/>
          </p:cNvPicPr>
          <p:nvPr/>
        </p:nvPicPr>
        <p:blipFill>
          <a:blip r:embed="rId2"/>
          <a:srcRect l="17886" r="271" b="532"/>
          <a:stretch/>
        </p:blipFill>
        <p:spPr>
          <a:xfrm>
            <a:off x="6654919" y="2095859"/>
            <a:ext cx="4333143" cy="2680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13407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Picture 13" descr="A group of people in a social media post&#10;&#10;AI-generated content may be incorrect.">
            <a:extLst>
              <a:ext uri="{FF2B5EF4-FFF2-40B4-BE49-F238E27FC236}">
                <a16:creationId xmlns:a16="http://schemas.microsoft.com/office/drawing/2014/main" id="{37C5F4EF-4698-DA8A-B39B-448F492A4165}"/>
              </a:ext>
            </a:extLst>
          </p:cNvPr>
          <p:cNvPicPr>
            <a:picLocks noChangeAspect="1"/>
          </p:cNvPicPr>
          <p:nvPr/>
        </p:nvPicPr>
        <p:blipFill>
          <a:blip r:embed="rId4"/>
          <a:stretch>
            <a:fillRect/>
          </a:stretch>
        </p:blipFill>
        <p:spPr>
          <a:xfrm>
            <a:off x="9158496" y="108857"/>
            <a:ext cx="2855722" cy="5344886"/>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6C523841-E684-B4AD-331B-21802364C891}"/>
              </a:ext>
            </a:extLst>
          </p:cNvPr>
          <p:cNvSpPr>
            <a:spLocks noGrp="1"/>
          </p:cNvSpPr>
          <p:nvPr>
            <p:ph type="title"/>
          </p:nvPr>
        </p:nvSpPr>
        <p:spPr>
          <a:xfrm>
            <a:off x="313429" y="485156"/>
            <a:ext cx="10335603" cy="902461"/>
          </a:xfrm>
        </p:spPr>
        <p:txBody>
          <a:bodyPr/>
          <a:lstStyle/>
          <a:p>
            <a:r>
              <a:rPr lang="en-GB" sz="2400">
                <a:ea typeface="Open Sans Semibold"/>
                <a:cs typeface="Open Sans Semibold"/>
              </a:rPr>
              <a:t>Promotion ran:</a:t>
            </a:r>
            <a:br>
              <a:rPr lang="en-GB" sz="2400">
                <a:ea typeface="Open Sans Semibold"/>
                <a:cs typeface="Open Sans Semibold"/>
              </a:rPr>
            </a:br>
            <a:r>
              <a:rPr lang="en-GB" sz="2400">
                <a:ea typeface="Open Sans Semibold"/>
                <a:cs typeface="Open Sans Semibold"/>
              </a:rPr>
              <a:t>Nov 24 – Jan 25</a:t>
            </a:r>
          </a:p>
        </p:txBody>
      </p:sp>
      <p:pic>
        <p:nvPicPr>
          <p:cNvPr id="5" name="Picture 4" descr="A person and person standing in front of a wall&#10;&#10;AI-generated content may be incorrect.">
            <a:extLst>
              <a:ext uri="{FF2B5EF4-FFF2-40B4-BE49-F238E27FC236}">
                <a16:creationId xmlns:a16="http://schemas.microsoft.com/office/drawing/2014/main" id="{E75EFA75-54B4-1A69-CE9D-870FAF64DD98}"/>
              </a:ext>
            </a:extLst>
          </p:cNvPr>
          <p:cNvPicPr>
            <a:picLocks noChangeAspect="1"/>
          </p:cNvPicPr>
          <p:nvPr/>
        </p:nvPicPr>
        <p:blipFill>
          <a:blip r:embed="rId5"/>
          <a:stretch>
            <a:fillRect/>
          </a:stretch>
        </p:blipFill>
        <p:spPr>
          <a:xfrm>
            <a:off x="3046694" y="478112"/>
            <a:ext cx="5750944" cy="2147420"/>
          </a:xfrm>
          <a:prstGeom prst="rect">
            <a:avLst/>
          </a:prstGeom>
          <a:ln>
            <a:noFill/>
          </a:ln>
          <a:effectLst>
            <a:outerShdw blurRad="292100" dist="139700" dir="2700000" algn="tl" rotWithShape="0">
              <a:srgbClr val="333333">
                <a:alpha val="65000"/>
              </a:srgbClr>
            </a:outerShdw>
          </a:effectLst>
        </p:spPr>
      </p:pic>
      <p:pic>
        <p:nvPicPr>
          <p:cNvPr id="7" name="Picture 6" descr="A group of people sitting in chairs&#10;&#10;Description automatically generated">
            <a:extLst>
              <a:ext uri="{FF2B5EF4-FFF2-40B4-BE49-F238E27FC236}">
                <a16:creationId xmlns:a16="http://schemas.microsoft.com/office/drawing/2014/main" id="{016EC3C5-1CC9-D9B3-EC49-951875B07C97}"/>
              </a:ext>
            </a:extLst>
          </p:cNvPr>
          <p:cNvPicPr>
            <a:picLocks noChangeAspect="1"/>
          </p:cNvPicPr>
          <p:nvPr/>
        </p:nvPicPr>
        <p:blipFill>
          <a:blip r:embed="rId6"/>
          <a:stretch>
            <a:fillRect/>
          </a:stretch>
        </p:blipFill>
        <p:spPr>
          <a:xfrm>
            <a:off x="3395593" y="4402452"/>
            <a:ext cx="4768024" cy="2450516"/>
          </a:xfrm>
          <a:prstGeom prst="rect">
            <a:avLst/>
          </a:prstGeom>
          <a:ln>
            <a:noFill/>
          </a:ln>
          <a:effectLst>
            <a:outerShdw blurRad="292100" dist="139700" dir="2700000" algn="tl" rotWithShape="0">
              <a:srgbClr val="333333">
                <a:alpha val="65000"/>
              </a:srgbClr>
            </a:outerShdw>
          </a:effectLst>
        </p:spPr>
      </p:pic>
      <p:pic>
        <p:nvPicPr>
          <p:cNvPr id="8" name="Picture 7" descr="A screenshot of a social media post&#10;&#10;AI-generated content may be incorrect.">
            <a:extLst>
              <a:ext uri="{FF2B5EF4-FFF2-40B4-BE49-F238E27FC236}">
                <a16:creationId xmlns:a16="http://schemas.microsoft.com/office/drawing/2014/main" id="{7657D9E1-3FE9-E201-D85F-477A86546E42}"/>
              </a:ext>
            </a:extLst>
          </p:cNvPr>
          <p:cNvPicPr>
            <a:picLocks noChangeAspect="1"/>
          </p:cNvPicPr>
          <p:nvPr/>
        </p:nvPicPr>
        <p:blipFill>
          <a:blip r:embed="rId7"/>
          <a:stretch>
            <a:fillRect/>
          </a:stretch>
        </p:blipFill>
        <p:spPr>
          <a:xfrm>
            <a:off x="176134" y="1266142"/>
            <a:ext cx="2873864" cy="5066805"/>
          </a:xfrm>
          <a:prstGeom prst="rect">
            <a:avLst/>
          </a:prstGeom>
          <a:ln>
            <a:noFill/>
          </a:ln>
          <a:effectLst>
            <a:outerShdw blurRad="292100" dist="139700" dir="2700000" algn="tl" rotWithShape="0">
              <a:srgbClr val="333333">
                <a:alpha val="65000"/>
              </a:srgbClr>
            </a:outerShdw>
          </a:effectLst>
        </p:spPr>
      </p:pic>
      <p:pic>
        <p:nvPicPr>
          <p:cNvPr id="4" name="Picture 3" descr="A group of people looking at a screen&#10;&#10;AI-generated content may be incorrect.">
            <a:extLst>
              <a:ext uri="{FF2B5EF4-FFF2-40B4-BE49-F238E27FC236}">
                <a16:creationId xmlns:a16="http://schemas.microsoft.com/office/drawing/2014/main" id="{3DF0BE4B-5E2F-E529-B280-ACFAEFC740B3}"/>
              </a:ext>
            </a:extLst>
          </p:cNvPr>
          <p:cNvPicPr>
            <a:picLocks noChangeAspect="1"/>
          </p:cNvPicPr>
          <p:nvPr/>
        </p:nvPicPr>
        <p:blipFill>
          <a:blip r:embed="rId8"/>
          <a:stretch>
            <a:fillRect/>
          </a:stretch>
        </p:blipFill>
        <p:spPr>
          <a:xfrm>
            <a:off x="3393857" y="2414578"/>
            <a:ext cx="5058674" cy="203691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70220E6C-77E0-E250-6D4C-75847E6869D1}"/>
              </a:ext>
            </a:extLst>
          </p:cNvPr>
          <p:cNvSpPr txBox="1"/>
          <p:nvPr/>
        </p:nvSpPr>
        <p:spPr>
          <a:xfrm>
            <a:off x="2021457" y="1259457"/>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a:t>
            </a:r>
          </a:p>
        </p:txBody>
      </p:sp>
      <p:sp>
        <p:nvSpPr>
          <p:cNvPr id="9" name="TextBox 8">
            <a:extLst>
              <a:ext uri="{FF2B5EF4-FFF2-40B4-BE49-F238E27FC236}">
                <a16:creationId xmlns:a16="http://schemas.microsoft.com/office/drawing/2014/main" id="{7E9671F5-0047-3036-EA48-80B0AFB3BF16}"/>
              </a:ext>
            </a:extLst>
          </p:cNvPr>
          <p:cNvSpPr txBox="1"/>
          <p:nvPr/>
        </p:nvSpPr>
        <p:spPr>
          <a:xfrm>
            <a:off x="11200167" y="47219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Open Sans"/>
                <a:cs typeface="Open Sans"/>
              </a:rPr>
              <a:t>📧</a:t>
            </a:r>
            <a:endParaRPr lang="en-GB" sz="2800"/>
          </a:p>
        </p:txBody>
      </p:sp>
      <p:sp>
        <p:nvSpPr>
          <p:cNvPr id="11" name="TextBox 10">
            <a:extLst>
              <a:ext uri="{FF2B5EF4-FFF2-40B4-BE49-F238E27FC236}">
                <a16:creationId xmlns:a16="http://schemas.microsoft.com/office/drawing/2014/main" id="{9AF4545C-4DFC-3EF6-2748-E088C350B962}"/>
              </a:ext>
            </a:extLst>
          </p:cNvPr>
          <p:cNvSpPr txBox="1"/>
          <p:nvPr/>
        </p:nvSpPr>
        <p:spPr>
          <a:xfrm>
            <a:off x="7154173" y="481066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Open Sans"/>
                <a:cs typeface="Open Sans"/>
              </a:rPr>
              <a:t>📧</a:t>
            </a:r>
            <a:endParaRPr lang="en-GB" sz="2800"/>
          </a:p>
        </p:txBody>
      </p:sp>
      <p:sp>
        <p:nvSpPr>
          <p:cNvPr id="12" name="TextBox 11">
            <a:extLst>
              <a:ext uri="{FF2B5EF4-FFF2-40B4-BE49-F238E27FC236}">
                <a16:creationId xmlns:a16="http://schemas.microsoft.com/office/drawing/2014/main" id="{85CA3713-06F4-D110-D0A2-9271F71C85A4}"/>
              </a:ext>
            </a:extLst>
          </p:cNvPr>
          <p:cNvSpPr txBox="1"/>
          <p:nvPr/>
        </p:nvSpPr>
        <p:spPr>
          <a:xfrm>
            <a:off x="4422475" y="41119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Open Sans"/>
                <a:cs typeface="Open Sans"/>
              </a:rPr>
              <a:t>💻</a:t>
            </a:r>
            <a:endParaRPr lang="en-GB" sz="3600"/>
          </a:p>
        </p:txBody>
      </p:sp>
      <p:sp>
        <p:nvSpPr>
          <p:cNvPr id="13" name="TextBox 12">
            <a:extLst>
              <a:ext uri="{FF2B5EF4-FFF2-40B4-BE49-F238E27FC236}">
                <a16:creationId xmlns:a16="http://schemas.microsoft.com/office/drawing/2014/main" id="{BC9B7540-A00E-4B61-AB83-688064B6829B}"/>
              </a:ext>
            </a:extLst>
          </p:cNvPr>
          <p:cNvSpPr txBox="1"/>
          <p:nvPr/>
        </p:nvSpPr>
        <p:spPr>
          <a:xfrm>
            <a:off x="7427342" y="278345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Open Sans"/>
                <a:cs typeface="Open Sans"/>
              </a:rPr>
              <a:t>💻</a:t>
            </a:r>
            <a:endParaRPr lang="en-GB" sz="3600"/>
          </a:p>
        </p:txBody>
      </p:sp>
      <p:sp>
        <p:nvSpPr>
          <p:cNvPr id="10" name="TextBox 9">
            <a:extLst>
              <a:ext uri="{FF2B5EF4-FFF2-40B4-BE49-F238E27FC236}">
                <a16:creationId xmlns:a16="http://schemas.microsoft.com/office/drawing/2014/main" id="{088AF400-884F-5EBB-F60D-61117EF03B1E}"/>
              </a:ext>
            </a:extLst>
          </p:cNvPr>
          <p:cNvSpPr txBox="1"/>
          <p:nvPr/>
        </p:nvSpPr>
        <p:spPr>
          <a:xfrm>
            <a:off x="8802584" y="3796394"/>
            <a:ext cx="3503714" cy="1077218"/>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ea typeface="+mn-lt"/>
                <a:cs typeface="+mn-lt"/>
              </a:rPr>
              <a:t>Best</a:t>
            </a:r>
            <a:r>
              <a:rPr lang="en-GB" sz="1400">
                <a:ea typeface="Open Sans"/>
                <a:cs typeface="Open Sans"/>
              </a:rPr>
              <a:t> performing email invite  saw a 65% click to open rate – strong subject line: </a:t>
            </a:r>
            <a:r>
              <a:rPr lang="en-GB" sz="1400" b="1">
                <a:ea typeface="+mn-lt"/>
                <a:cs typeface="+mn-lt"/>
              </a:rPr>
              <a:t>Ready to level up your L&amp;D game?</a:t>
            </a:r>
            <a:r>
              <a:rPr lang="en-GB">
                <a:ea typeface="+mn-lt"/>
                <a:cs typeface="+mn-lt"/>
              </a:rPr>
              <a:t> 🦾</a:t>
            </a:r>
            <a:endParaRPr lang="en-GB">
              <a:ea typeface="Open Sans"/>
              <a:cs typeface="Open Sans"/>
            </a:endParaRPr>
          </a:p>
        </p:txBody>
      </p:sp>
      <p:sp>
        <p:nvSpPr>
          <p:cNvPr id="15" name="TextBox 14">
            <a:extLst>
              <a:ext uri="{FF2B5EF4-FFF2-40B4-BE49-F238E27FC236}">
                <a16:creationId xmlns:a16="http://schemas.microsoft.com/office/drawing/2014/main" id="{E0BA9C72-C49A-9CBD-B67E-1BA3CF19DD7B}"/>
              </a:ext>
            </a:extLst>
          </p:cNvPr>
          <p:cNvSpPr txBox="1"/>
          <p:nvPr/>
        </p:nvSpPr>
        <p:spPr>
          <a:xfrm>
            <a:off x="1608116" y="1846861"/>
            <a:ext cx="1603663" cy="5232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ea typeface="+mn-lt"/>
                <a:cs typeface="+mn-lt"/>
              </a:rPr>
              <a:t>30 bookings from LinkedIn</a:t>
            </a:r>
            <a:endParaRPr lang="en-GB" b="1">
              <a:ea typeface="Open Sans"/>
              <a:cs typeface="Open Sans"/>
            </a:endParaRPr>
          </a:p>
        </p:txBody>
      </p:sp>
    </p:spTree>
    <p:extLst>
      <p:ext uri="{BB962C8B-B14F-4D97-AF65-F5344CB8AC3E}">
        <p14:creationId xmlns:p14="http://schemas.microsoft.com/office/powerpoint/2010/main" val="278488894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E448DA-B086-470B-91C3-CCEAF37F6242}"/>
              </a:ext>
            </a:extLst>
          </p:cNvPr>
          <p:cNvSpPr>
            <a:spLocks noGrp="1"/>
          </p:cNvSpPr>
          <p:nvPr>
            <p:ph type="title"/>
          </p:nvPr>
        </p:nvSpPr>
        <p:spPr/>
        <p:txBody>
          <a:bodyPr/>
          <a:lstStyle/>
          <a:p>
            <a:r>
              <a:rPr lang="en-GB"/>
              <a:t>Practitioner Personas</a:t>
            </a:r>
            <a:br>
              <a:rPr lang="en-GB"/>
            </a:br>
            <a:r>
              <a:rPr lang="en-GB" sz="2400" kern="0">
                <a:solidFill>
                  <a:srgbClr val="6B903C"/>
                </a:solidFill>
                <a:latin typeface="Open Sans" pitchFamily="2" charset="0"/>
                <a:ea typeface="Open Sans" pitchFamily="2" charset="0"/>
                <a:cs typeface="Open Sans" pitchFamily="2" charset="0"/>
              </a:rPr>
              <a:t>for ICON customers</a:t>
            </a:r>
          </a:p>
        </p:txBody>
      </p:sp>
      <p:graphicFrame>
        <p:nvGraphicFramePr>
          <p:cNvPr id="6" name="Table 5">
            <a:extLst>
              <a:ext uri="{FF2B5EF4-FFF2-40B4-BE49-F238E27FC236}">
                <a16:creationId xmlns:a16="http://schemas.microsoft.com/office/drawing/2014/main" id="{FE6D84E9-EC4D-2105-A7BA-48ADDB57AD0F}"/>
              </a:ext>
            </a:extLst>
          </p:cNvPr>
          <p:cNvGraphicFramePr>
            <a:graphicFrameLocks noGrp="1"/>
          </p:cNvGraphicFramePr>
          <p:nvPr/>
        </p:nvGraphicFramePr>
        <p:xfrm>
          <a:off x="1503239" y="1972869"/>
          <a:ext cx="9185522" cy="4002875"/>
        </p:xfrm>
        <a:graphic>
          <a:graphicData uri="http://schemas.openxmlformats.org/drawingml/2006/table">
            <a:tbl>
              <a:tblPr/>
              <a:tblGrid>
                <a:gridCol w="1415023">
                  <a:extLst>
                    <a:ext uri="{9D8B030D-6E8A-4147-A177-3AD203B41FA5}">
                      <a16:colId xmlns:a16="http://schemas.microsoft.com/office/drawing/2014/main" val="3615783616"/>
                    </a:ext>
                  </a:extLst>
                </a:gridCol>
                <a:gridCol w="1892088">
                  <a:extLst>
                    <a:ext uri="{9D8B030D-6E8A-4147-A177-3AD203B41FA5}">
                      <a16:colId xmlns:a16="http://schemas.microsoft.com/office/drawing/2014/main" val="161882899"/>
                    </a:ext>
                  </a:extLst>
                </a:gridCol>
                <a:gridCol w="2021462">
                  <a:extLst>
                    <a:ext uri="{9D8B030D-6E8A-4147-A177-3AD203B41FA5}">
                      <a16:colId xmlns:a16="http://schemas.microsoft.com/office/drawing/2014/main" val="1043176567"/>
                    </a:ext>
                  </a:extLst>
                </a:gridCol>
                <a:gridCol w="1859745">
                  <a:extLst>
                    <a:ext uri="{9D8B030D-6E8A-4147-A177-3AD203B41FA5}">
                      <a16:colId xmlns:a16="http://schemas.microsoft.com/office/drawing/2014/main" val="3827227201"/>
                    </a:ext>
                  </a:extLst>
                </a:gridCol>
                <a:gridCol w="1997204">
                  <a:extLst>
                    <a:ext uri="{9D8B030D-6E8A-4147-A177-3AD203B41FA5}">
                      <a16:colId xmlns:a16="http://schemas.microsoft.com/office/drawing/2014/main" val="583898189"/>
                    </a:ext>
                  </a:extLst>
                </a:gridCol>
              </a:tblGrid>
              <a:tr h="437337">
                <a:tc>
                  <a:txBody>
                    <a:bodyPr/>
                    <a:lstStyle/>
                    <a:p>
                      <a:pPr algn="l" fontAlgn="auto">
                        <a:lnSpc>
                          <a:spcPts val="1650"/>
                        </a:lnSpc>
                      </a:pPr>
                      <a:endParaRPr lang="en-US" sz="1200" b="1" i="0">
                        <a:solidFill>
                          <a:srgbClr val="0C4853"/>
                        </a:solidFill>
                        <a:effectLst/>
                        <a:latin typeface="Open Sans" panose="020B0606030504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tc>
                  <a:txBody>
                    <a:bodyPr/>
                    <a:lstStyle/>
                    <a:p>
                      <a:pPr algn="l" fontAlgn="base">
                        <a:lnSpc>
                          <a:spcPts val="1650"/>
                        </a:lnSpc>
                      </a:pPr>
                      <a:r>
                        <a:rPr lang="en-US" sz="1200" b="1" i="0">
                          <a:solidFill>
                            <a:srgbClr val="0C4853"/>
                          </a:solidFill>
                          <a:effectLst/>
                          <a:latin typeface="Open Sans" panose="020B0606030504020204" pitchFamily="34" charset="0"/>
                        </a:rPr>
                        <a:t>Dabblers</a:t>
                      </a:r>
                      <a:endParaRPr lang="en-US"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tc>
                  <a:txBody>
                    <a:bodyPr/>
                    <a:lstStyle/>
                    <a:p>
                      <a:pPr algn="l" fontAlgn="base">
                        <a:lnSpc>
                          <a:spcPts val="1650"/>
                        </a:lnSpc>
                      </a:pPr>
                      <a:r>
                        <a:rPr lang="en-US" sz="1200" b="1" i="0">
                          <a:solidFill>
                            <a:srgbClr val="0C4853"/>
                          </a:solidFill>
                          <a:effectLst/>
                          <a:latin typeface="Open Sans" panose="020B0606030504020204" pitchFamily="34" charset="0"/>
                        </a:rPr>
                        <a:t>Coaches and Therapists</a:t>
                      </a:r>
                      <a:endParaRPr lang="en-US"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tc>
                  <a:txBody>
                    <a:bodyPr/>
                    <a:lstStyle/>
                    <a:p>
                      <a:pPr algn="l" fontAlgn="base">
                        <a:lnSpc>
                          <a:spcPts val="1650"/>
                        </a:lnSpc>
                      </a:pPr>
                      <a:r>
                        <a:rPr lang="en-US" sz="1200" b="1" i="0">
                          <a:solidFill>
                            <a:srgbClr val="0C4853"/>
                          </a:solidFill>
                          <a:effectLst/>
                          <a:latin typeface="Open Sans" panose="020B0606030504020204" pitchFamily="34" charset="0"/>
                        </a:rPr>
                        <a:t>Corporate Consultants</a:t>
                      </a:r>
                      <a:endParaRPr lang="en-US"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tc>
                  <a:txBody>
                    <a:bodyPr/>
                    <a:lstStyle/>
                    <a:p>
                      <a:pPr algn="l" fontAlgn="base">
                        <a:lnSpc>
                          <a:spcPts val="1650"/>
                        </a:lnSpc>
                      </a:pPr>
                      <a:r>
                        <a:rPr lang="en-US" sz="1200" b="1" i="0">
                          <a:solidFill>
                            <a:srgbClr val="0C4853"/>
                          </a:solidFill>
                          <a:effectLst/>
                          <a:latin typeface="Open Sans" panose="020B0606030504020204" pitchFamily="34" charset="0"/>
                        </a:rPr>
                        <a:t>Superstars</a:t>
                      </a:r>
                      <a:endParaRPr lang="en-US"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extLst>
                  <a:ext uri="{0D108BD9-81ED-4DB2-BD59-A6C34878D82A}">
                    <a16:rowId xmlns:a16="http://schemas.microsoft.com/office/drawing/2014/main" val="3815857320"/>
                  </a:ext>
                </a:extLst>
              </a:tr>
              <a:tr h="719640">
                <a:tc>
                  <a:txBody>
                    <a:bodyPr/>
                    <a:lstStyle/>
                    <a:p>
                      <a:pPr algn="l" fontAlgn="base">
                        <a:lnSpc>
                          <a:spcPts val="1650"/>
                        </a:lnSpc>
                      </a:pPr>
                      <a:r>
                        <a:rPr lang="en-US" sz="1200" b="1" i="0">
                          <a:solidFill>
                            <a:srgbClr val="0C4853"/>
                          </a:solidFill>
                          <a:effectLst/>
                          <a:latin typeface="Open Sans" panose="020B0606030504020204" pitchFamily="34" charset="0"/>
                        </a:rPr>
                        <a:t>Description</a:t>
                      </a:r>
                      <a:endParaRPr lang="en-US"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pPr>
                      <a:r>
                        <a:rPr lang="en-GB" sz="900" b="0" i="0">
                          <a:solidFill>
                            <a:srgbClr val="0C4853"/>
                          </a:solidFill>
                          <a:effectLst/>
                          <a:latin typeface="OpenSans"/>
                        </a:rPr>
                        <a:t>ICONs trying out consulting as side business or second career after retirement</a:t>
                      </a:r>
                      <a:endParaRPr lang="en-GB" sz="1500" b="0" i="0">
                        <a:solidFill>
                          <a:srgbClr val="0C4853"/>
                        </a:solidFill>
                        <a:effectLst/>
                      </a:endParaRPr>
                    </a:p>
                    <a:p>
                      <a:pPr algn="l" fontAlgn="base">
                        <a:lnSpc>
                          <a:spcPts val="1350"/>
                        </a:lnSpc>
                      </a:pPr>
                      <a:r>
                        <a:rPr lang="en-GB" sz="900" b="0" i="0">
                          <a:solidFill>
                            <a:srgbClr val="0C4853"/>
                          </a:solidFill>
                          <a:effectLst/>
                          <a:latin typeface="OpenSans"/>
                        </a:rPr>
                        <a:t> </a:t>
                      </a:r>
                      <a:endParaRPr lang="en-GB"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pPr>
                      <a:r>
                        <a:rPr lang="en-GB" sz="900" b="0" i="0">
                          <a:solidFill>
                            <a:srgbClr val="0C4853"/>
                          </a:solidFill>
                          <a:effectLst/>
                          <a:latin typeface="OpenSans"/>
                        </a:rPr>
                        <a:t>ICONs who help individuals address personal, nonbusiness challenges</a:t>
                      </a:r>
                      <a:endParaRPr lang="en-GB" sz="1500" b="0" i="0">
                        <a:solidFill>
                          <a:srgbClr val="0C4853"/>
                        </a:solidFill>
                        <a:effectLst/>
                      </a:endParaRPr>
                    </a:p>
                    <a:p>
                      <a:pPr algn="l" fontAlgn="base">
                        <a:lnSpc>
                          <a:spcPts val="1350"/>
                        </a:lnSpc>
                      </a:pPr>
                      <a:r>
                        <a:rPr lang="en-GB" sz="900" b="0" i="0">
                          <a:solidFill>
                            <a:srgbClr val="0C4853"/>
                          </a:solidFill>
                          <a:effectLst/>
                          <a:latin typeface="OpenSans"/>
                        </a:rPr>
                        <a:t> </a:t>
                      </a:r>
                      <a:endParaRPr lang="en-GB"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pPr>
                      <a:r>
                        <a:rPr lang="en-GB" sz="900" b="0" i="0">
                          <a:solidFill>
                            <a:srgbClr val="0C4853"/>
                          </a:solidFill>
                          <a:effectLst/>
                          <a:latin typeface="OpenSans"/>
                        </a:rPr>
                        <a:t>ICONs who consult for organizations on their business challenges—our typical ICON customer</a:t>
                      </a:r>
                      <a:endParaRPr lang="en-GB"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pPr>
                      <a:r>
                        <a:rPr lang="en-GB" sz="900" b="0" i="0">
                          <a:solidFill>
                            <a:srgbClr val="0C4853"/>
                          </a:solidFill>
                          <a:effectLst/>
                          <a:latin typeface="OpenSans"/>
                        </a:rPr>
                        <a:t>The most sophisticated and successful ICONs, who incorporate MBTI theory into their practice</a:t>
                      </a:r>
                      <a:endParaRPr lang="en-GB"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extLst>
                  <a:ext uri="{0D108BD9-81ED-4DB2-BD59-A6C34878D82A}">
                    <a16:rowId xmlns:a16="http://schemas.microsoft.com/office/drawing/2014/main" val="3176113660"/>
                  </a:ext>
                </a:extLst>
              </a:tr>
              <a:tr h="1439281">
                <a:tc>
                  <a:txBody>
                    <a:bodyPr/>
                    <a:lstStyle/>
                    <a:p>
                      <a:pPr algn="l" fontAlgn="base">
                        <a:lnSpc>
                          <a:spcPts val="1650"/>
                        </a:lnSpc>
                      </a:pPr>
                      <a:r>
                        <a:rPr lang="en-US" sz="1200" b="1" i="0">
                          <a:solidFill>
                            <a:srgbClr val="0C4853"/>
                          </a:solidFill>
                          <a:effectLst/>
                          <a:latin typeface="Open Sans" panose="020B0606030504020204" pitchFamily="34" charset="0"/>
                        </a:rPr>
                        <a:t>Demographics</a:t>
                      </a:r>
                      <a:endParaRPr lang="en-US" sz="1500" b="0" i="0">
                        <a:solidFill>
                          <a:srgbClr val="0C4853"/>
                        </a:solidFill>
                        <a:effectLst/>
                      </a:endParaRPr>
                    </a:p>
                    <a:p>
                      <a:pPr algn="l" fontAlgn="base">
                        <a:lnSpc>
                          <a:spcPts val="1650"/>
                        </a:lnSpc>
                      </a:pPr>
                      <a:r>
                        <a:rPr lang="en-US" sz="1200" b="1" i="0">
                          <a:solidFill>
                            <a:srgbClr val="0C4853"/>
                          </a:solidFill>
                          <a:effectLst/>
                          <a:latin typeface="Open Sans" panose="020B0606030504020204" pitchFamily="34" charset="0"/>
                        </a:rPr>
                        <a:t>and</a:t>
                      </a:r>
                      <a:endParaRPr lang="en-US" sz="1500" b="0" i="0">
                        <a:solidFill>
                          <a:srgbClr val="0C4853"/>
                        </a:solidFill>
                        <a:effectLst/>
                      </a:endParaRPr>
                    </a:p>
                    <a:p>
                      <a:pPr algn="l" fontAlgn="base">
                        <a:lnSpc>
                          <a:spcPts val="1650"/>
                        </a:lnSpc>
                      </a:pPr>
                      <a:r>
                        <a:rPr lang="en-US" sz="1200" b="1" i="0">
                          <a:solidFill>
                            <a:srgbClr val="0C4853"/>
                          </a:solidFill>
                          <a:effectLst/>
                          <a:latin typeface="Open Sans" panose="020B0606030504020204" pitchFamily="34" charset="0"/>
                        </a:rPr>
                        <a:t>Background</a:t>
                      </a:r>
                      <a:endParaRPr lang="en-US" sz="1500" b="0" i="0">
                        <a:solidFill>
                          <a:srgbClr val="0C4853"/>
                        </a:solidFill>
                        <a:effectLst/>
                      </a:endParaRPr>
                    </a:p>
                    <a:p>
                      <a:pPr algn="l" fontAlgn="base">
                        <a:lnSpc>
                          <a:spcPts val="1650"/>
                        </a:lnSpc>
                      </a:pPr>
                      <a:r>
                        <a:rPr lang="en-US" sz="1200" b="1" i="0">
                          <a:solidFill>
                            <a:srgbClr val="0C4853"/>
                          </a:solidFill>
                          <a:effectLst/>
                          <a:latin typeface="Open Sans" panose="020B0606030504020204" pitchFamily="34" charset="0"/>
                        </a:rPr>
                        <a:t> </a:t>
                      </a:r>
                      <a:endParaRPr lang="en-US"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900" b="0" i="0">
                          <a:solidFill>
                            <a:srgbClr val="0C4853"/>
                          </a:solidFill>
                          <a:effectLst/>
                          <a:latin typeface="OpenSans"/>
                        </a:rPr>
                        <a:t>45–65 years old, skews female</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Often from diverse, non- HR/L&amp;D/OD backgrounds</a:t>
                      </a:r>
                      <a:endParaRPr lang="en-GB" sz="700" b="0" i="0">
                        <a:solidFill>
                          <a:srgbClr val="0C4853"/>
                        </a:solidFill>
                        <a:effectLst/>
                        <a:latin typeface="Arial" panose="020B06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900" b="0" i="0">
                          <a:solidFill>
                            <a:srgbClr val="0C4853"/>
                          </a:solidFill>
                          <a:effectLst/>
                          <a:latin typeface="OpenSans"/>
                        </a:rPr>
                        <a:t>35–55 years old, skews female</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Typical titles: coach, therapist,</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marriage counselor</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Sometimes educationally eligible to use MBTI assessment instead of being certified</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May be certified on competitor assessments</a:t>
                      </a:r>
                      <a:endParaRPr lang="en-GB" sz="700" b="0" i="0">
                        <a:solidFill>
                          <a:srgbClr val="0C4853"/>
                        </a:solidFill>
                        <a:effectLst/>
                        <a:latin typeface="Arial" panose="020B06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900" b="0" i="0">
                          <a:solidFill>
                            <a:srgbClr val="0C4853"/>
                          </a:solidFill>
                          <a:effectLst/>
                          <a:latin typeface="OpenSans"/>
                        </a:rPr>
                        <a:t>35–55 years old, skews female</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Typical titles: consultant, executive coach, trainer/facilitator</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Often certified on competitor assessments</a:t>
                      </a:r>
                      <a:endParaRPr lang="en-GB" sz="700" b="0" i="0">
                        <a:solidFill>
                          <a:srgbClr val="0C4853"/>
                        </a:solidFill>
                        <a:effectLst/>
                        <a:latin typeface="Arial" panose="020B06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900" b="0" i="0">
                          <a:solidFill>
                            <a:srgbClr val="0C4853"/>
                          </a:solidFill>
                          <a:effectLst/>
                          <a:latin typeface="OpenSans"/>
                        </a:rPr>
                        <a:t>45–55 years old, skews female</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Typical titles: consultant, executive coach, trainer/facilitator</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Usually certified on competitor assessments, with MBTI assessment often just one component of their services/solutions</a:t>
                      </a:r>
                      <a:endParaRPr lang="en-GB" sz="700" b="0" i="0">
                        <a:solidFill>
                          <a:srgbClr val="0C4853"/>
                        </a:solidFill>
                        <a:effectLst/>
                        <a:latin typeface="Arial" panose="020B06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extLst>
                  <a:ext uri="{0D108BD9-81ED-4DB2-BD59-A6C34878D82A}">
                    <a16:rowId xmlns:a16="http://schemas.microsoft.com/office/drawing/2014/main" val="1645540349"/>
                  </a:ext>
                </a:extLst>
              </a:tr>
              <a:tr h="1002645">
                <a:tc>
                  <a:txBody>
                    <a:bodyPr/>
                    <a:lstStyle/>
                    <a:p>
                      <a:pPr algn="l" fontAlgn="base">
                        <a:lnSpc>
                          <a:spcPts val="1650"/>
                        </a:lnSpc>
                      </a:pPr>
                      <a:r>
                        <a:rPr lang="en-US" sz="1200" b="1" i="0">
                          <a:solidFill>
                            <a:srgbClr val="0C4853"/>
                          </a:solidFill>
                          <a:effectLst/>
                          <a:latin typeface="Open Sans" panose="020B0606030504020204" pitchFamily="34" charset="0"/>
                        </a:rPr>
                        <a:t>Goals and</a:t>
                      </a:r>
                      <a:endParaRPr lang="en-US" sz="1500" b="0" i="0">
                        <a:solidFill>
                          <a:srgbClr val="0C4853"/>
                        </a:solidFill>
                        <a:effectLst/>
                      </a:endParaRPr>
                    </a:p>
                    <a:p>
                      <a:pPr algn="l" fontAlgn="base">
                        <a:lnSpc>
                          <a:spcPts val="1650"/>
                        </a:lnSpc>
                      </a:pPr>
                      <a:r>
                        <a:rPr lang="en-US" sz="1200" b="1" i="0">
                          <a:solidFill>
                            <a:srgbClr val="0C4853"/>
                          </a:solidFill>
                          <a:effectLst/>
                          <a:latin typeface="Open Sans" panose="020B0606030504020204" pitchFamily="34" charset="0"/>
                        </a:rPr>
                        <a:t>Motivations</a:t>
                      </a:r>
                      <a:endParaRPr lang="en-US" sz="1500" b="0" i="0">
                        <a:solidFill>
                          <a:srgbClr val="0C4853"/>
                        </a:solidFill>
                        <a:effectLst/>
                      </a:endParaRPr>
                    </a:p>
                    <a:p>
                      <a:pPr algn="l" fontAlgn="base">
                        <a:lnSpc>
                          <a:spcPts val="1650"/>
                        </a:lnSpc>
                      </a:pPr>
                      <a:r>
                        <a:rPr lang="en-US" sz="1200" b="1" i="0">
                          <a:solidFill>
                            <a:srgbClr val="0C4853"/>
                          </a:solidFill>
                          <a:effectLst/>
                          <a:latin typeface="Open Sans" panose="020B0606030504020204" pitchFamily="34" charset="0"/>
                        </a:rPr>
                        <a:t> </a:t>
                      </a:r>
                      <a:endParaRPr lang="en-US" sz="1500" b="0" i="0">
                        <a:solidFill>
                          <a:srgbClr val="0C4853"/>
                        </a:solidFill>
                        <a:effectLst/>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900" b="0" i="0">
                          <a:solidFill>
                            <a:srgbClr val="0C4853"/>
                          </a:solidFill>
                          <a:effectLst/>
                          <a:latin typeface="OpenSans"/>
                        </a:rPr>
                        <a:t>Test waters to see if consulting can lead to viable business</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Genuinely enthusiastic about MBTI approach and believe it can help people </a:t>
                      </a:r>
                      <a:endParaRPr lang="en-GB" sz="700" b="0" i="0">
                        <a:solidFill>
                          <a:srgbClr val="0C4853"/>
                        </a:solidFill>
                        <a:effectLst/>
                        <a:latin typeface="Arial" panose="020B06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900" b="0" i="0">
                          <a:solidFill>
                            <a:srgbClr val="0C4853"/>
                          </a:solidFill>
                          <a:effectLst/>
                          <a:latin typeface="OpenSans"/>
                        </a:rPr>
                        <a:t>Differentiate themselves in a crowded market</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Generate enough revenue to sustain business and livelihood</a:t>
                      </a:r>
                      <a:endParaRPr lang="en-GB" sz="700" b="0" i="0">
                        <a:solidFill>
                          <a:srgbClr val="0C4853"/>
                        </a:solidFill>
                        <a:effectLst/>
                        <a:latin typeface="Arial" panose="020B06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900" b="0" i="0">
                          <a:solidFill>
                            <a:srgbClr val="0C4853"/>
                          </a:solidFill>
                          <a:effectLst/>
                          <a:latin typeface="OpenSans"/>
                        </a:rPr>
                        <a:t>Differentiate themselves in a crowded market</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Generate enough revenue to sustain business and livelihood</a:t>
                      </a:r>
                      <a:endParaRPr lang="en-GB" sz="700" b="0" i="0">
                        <a:solidFill>
                          <a:srgbClr val="0C4853"/>
                        </a:solidFill>
                        <a:effectLst/>
                        <a:latin typeface="Arial" panose="020B06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900" b="0" i="0">
                          <a:solidFill>
                            <a:srgbClr val="0C4853"/>
                          </a:solidFill>
                          <a:effectLst/>
                          <a:latin typeface="OpenSans"/>
                        </a:rPr>
                        <a:t>Cultivate personal brand and be perceived as expert and thought leader</a:t>
                      </a:r>
                      <a:endParaRPr lang="en-GB" sz="7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900" b="0" i="0">
                          <a:solidFill>
                            <a:srgbClr val="0C4853"/>
                          </a:solidFill>
                          <a:effectLst/>
                          <a:latin typeface="OpenSans"/>
                        </a:rPr>
                        <a:t>Maintain/grow their business, which often includes associates and staff</a:t>
                      </a:r>
                      <a:endParaRPr lang="en-GB" sz="700" b="0" i="0">
                        <a:solidFill>
                          <a:srgbClr val="0C4853"/>
                        </a:solidFill>
                        <a:effectLst/>
                        <a:latin typeface="Arial" panose="020B06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extLst>
                  <a:ext uri="{0D108BD9-81ED-4DB2-BD59-A6C34878D82A}">
                    <a16:rowId xmlns:a16="http://schemas.microsoft.com/office/drawing/2014/main" val="2093607515"/>
                  </a:ext>
                </a:extLst>
              </a:tr>
              <a:tr h="228560">
                <a:tc>
                  <a:txBody>
                    <a:bodyPr/>
                    <a:lstStyle/>
                    <a:p>
                      <a:pPr algn="l" fontAlgn="auto">
                        <a:lnSpc>
                          <a:spcPts val="1425"/>
                        </a:lnSpc>
                      </a:pPr>
                      <a:endParaRPr lang="en-US" sz="1000" b="0" i="0">
                        <a:solidFill>
                          <a:srgbClr val="0C4853"/>
                        </a:solidFill>
                        <a:effectLst/>
                        <a:latin typeface="Aptos" panose="020B00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1425"/>
                        </a:lnSpc>
                      </a:pPr>
                      <a:endParaRPr lang="en-US" sz="1000" b="0" i="0">
                        <a:solidFill>
                          <a:srgbClr val="0C4853"/>
                        </a:solidFill>
                        <a:effectLst/>
                        <a:latin typeface="Aptos" panose="020B00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1425"/>
                        </a:lnSpc>
                      </a:pPr>
                      <a:endParaRPr lang="en-US" sz="1000" b="0" i="0">
                        <a:solidFill>
                          <a:srgbClr val="0C4853"/>
                        </a:solidFill>
                        <a:effectLst/>
                        <a:latin typeface="Aptos" panose="020B00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1425"/>
                        </a:lnSpc>
                      </a:pPr>
                      <a:endParaRPr lang="en-US" sz="1000" b="0" i="0">
                        <a:solidFill>
                          <a:srgbClr val="0C4853"/>
                        </a:solidFill>
                        <a:effectLst/>
                        <a:latin typeface="Aptos" panose="020B00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1425"/>
                        </a:lnSpc>
                      </a:pPr>
                      <a:endParaRPr lang="en-US" sz="1000" b="0" i="0">
                        <a:solidFill>
                          <a:srgbClr val="0C4853"/>
                        </a:solidFill>
                        <a:effectLst/>
                        <a:latin typeface="Aptos" panose="020B0004020202020204" pitchFamily="34" charset="0"/>
                      </a:endParaRPr>
                    </a:p>
                  </a:txBody>
                  <a:tcPr marL="77624" marR="77624" marT="38812" marB="3881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81273936"/>
                  </a:ext>
                </a:extLst>
              </a:tr>
            </a:tbl>
          </a:graphicData>
        </a:graphic>
      </p:graphicFrame>
      <p:sp>
        <p:nvSpPr>
          <p:cNvPr id="7" name="Rectangle 1">
            <a:extLst>
              <a:ext uri="{FF2B5EF4-FFF2-40B4-BE49-F238E27FC236}">
                <a16:creationId xmlns:a16="http://schemas.microsoft.com/office/drawing/2014/main" id="{D9142B31-8CE2-79E5-8C53-98C8F8D39829}"/>
              </a:ext>
            </a:extLst>
          </p:cNvPr>
          <p:cNvSpPr>
            <a:spLocks noChangeArrowheads="1"/>
          </p:cNvSpPr>
          <p:nvPr/>
        </p:nvSpPr>
        <p:spPr bwMode="auto">
          <a:xfrm>
            <a:off x="1503363" y="1973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F7C57DD1-A4C3-C886-1084-7CEE468F740B}"/>
              </a:ext>
            </a:extLst>
          </p:cNvPr>
          <p:cNvSpPr/>
          <p:nvPr/>
        </p:nvSpPr>
        <p:spPr>
          <a:xfrm>
            <a:off x="6843562" y="1938740"/>
            <a:ext cx="3845076" cy="3817167"/>
          </a:xfrm>
          <a:prstGeom prst="rect">
            <a:avLst/>
          </a:prstGeom>
          <a:solidFill>
            <a:srgbClr val="027E8B">
              <a:lumMod val="75000"/>
              <a:alpha val="17639"/>
            </a:srgbClr>
          </a:solidFill>
          <a:ln w="19050" cap="flat" cmpd="sng" algn="ctr">
            <a:solidFill>
              <a:srgbClr val="0070C0"/>
            </a:solidFill>
            <a:prstDash val="dash"/>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OpenSans"/>
              </a:defRPr>
            </a:lvl1pPr>
            <a:lvl2pPr marL="457200" algn="l" defTabSz="914400" rtl="0" eaLnBrk="1" latinLnBrk="0" hangingPunct="1">
              <a:defRPr sz="1800" kern="1200">
                <a:solidFill>
                  <a:srgbClr val="FFFFFF"/>
                </a:solidFill>
                <a:latin typeface="OpenSans"/>
              </a:defRPr>
            </a:lvl2pPr>
            <a:lvl3pPr marL="914400" algn="l" defTabSz="914400" rtl="0" eaLnBrk="1" latinLnBrk="0" hangingPunct="1">
              <a:defRPr sz="1800" kern="1200">
                <a:solidFill>
                  <a:srgbClr val="FFFFFF"/>
                </a:solidFill>
                <a:latin typeface="OpenSans"/>
              </a:defRPr>
            </a:lvl3pPr>
            <a:lvl4pPr marL="1371600" algn="l" defTabSz="914400" rtl="0" eaLnBrk="1" latinLnBrk="0" hangingPunct="1">
              <a:defRPr sz="1800" kern="1200">
                <a:solidFill>
                  <a:srgbClr val="FFFFFF"/>
                </a:solidFill>
                <a:latin typeface="OpenSans"/>
              </a:defRPr>
            </a:lvl4pPr>
            <a:lvl5pPr marL="1828800" algn="l" defTabSz="914400" rtl="0" eaLnBrk="1" latinLnBrk="0" hangingPunct="1">
              <a:defRPr sz="1800" kern="1200">
                <a:solidFill>
                  <a:srgbClr val="FFFFFF"/>
                </a:solidFill>
                <a:latin typeface="OpenSans"/>
              </a:defRPr>
            </a:lvl5pPr>
            <a:lvl6pPr marL="2286000" algn="l" defTabSz="914400" rtl="0" eaLnBrk="1" latinLnBrk="0" hangingPunct="1">
              <a:defRPr sz="1800" kern="1200">
                <a:solidFill>
                  <a:srgbClr val="FFFFFF"/>
                </a:solidFill>
                <a:latin typeface="OpenSans"/>
              </a:defRPr>
            </a:lvl6pPr>
            <a:lvl7pPr marL="2743200" algn="l" defTabSz="914400" rtl="0" eaLnBrk="1" latinLnBrk="0" hangingPunct="1">
              <a:defRPr sz="1800" kern="1200">
                <a:solidFill>
                  <a:srgbClr val="FFFFFF"/>
                </a:solidFill>
                <a:latin typeface="OpenSans"/>
              </a:defRPr>
            </a:lvl7pPr>
            <a:lvl8pPr marL="3200400" algn="l" defTabSz="914400" rtl="0" eaLnBrk="1" latinLnBrk="0" hangingPunct="1">
              <a:defRPr sz="1800" kern="1200">
                <a:solidFill>
                  <a:srgbClr val="FFFFFF"/>
                </a:solidFill>
                <a:latin typeface="OpenSans"/>
              </a:defRPr>
            </a:lvl8pPr>
            <a:lvl9pPr marL="3657600" algn="l" defTabSz="914400" rtl="0" eaLnBrk="1" latinLnBrk="0" hangingPunct="1">
              <a:defRPr sz="1800" kern="1200">
                <a:solidFill>
                  <a:srgbClr val="FFFFFF"/>
                </a:solidFill>
                <a:latin typeface="OpenSans"/>
              </a:defRPr>
            </a:lvl9pPr>
          </a:lstStyle>
          <a:p>
            <a:pPr algn="ctr"/>
            <a:endParaRPr lang="en-NL"/>
          </a:p>
        </p:txBody>
      </p:sp>
      <p:sp>
        <p:nvSpPr>
          <p:cNvPr id="13" name="TextBox 5">
            <a:extLst>
              <a:ext uri="{FF2B5EF4-FFF2-40B4-BE49-F238E27FC236}">
                <a16:creationId xmlns:a16="http://schemas.microsoft.com/office/drawing/2014/main" id="{5EB7AB03-1C25-A2AE-637A-83BA93EB0AF6}"/>
              </a:ext>
            </a:extLst>
          </p:cNvPr>
          <p:cNvSpPr txBox="1"/>
          <p:nvPr/>
        </p:nvSpPr>
        <p:spPr>
          <a:xfrm>
            <a:off x="6594343" y="1482203"/>
            <a:ext cx="4343513" cy="369332"/>
          </a:xfrm>
          <a:prstGeom prst="rect">
            <a:avLst/>
          </a:prstGeom>
          <a:noFill/>
        </p:spPr>
        <p:txBody>
          <a:bodyPr wrap="square">
            <a:spAutoFit/>
          </a:bodyPr>
          <a:lstStyle>
            <a:defPPr>
              <a:defRPr lang="en-US"/>
            </a:defPPr>
            <a:lvl1pPr marL="0" algn="l" defTabSz="914400" rtl="0" eaLnBrk="1" latinLnBrk="0" hangingPunct="1">
              <a:defRPr sz="1800" kern="1200">
                <a:solidFill>
                  <a:srgbClr val="0C4853"/>
                </a:solidFill>
                <a:latin typeface="OpenSans"/>
              </a:defRPr>
            </a:lvl1pPr>
            <a:lvl2pPr marL="457200" algn="l" defTabSz="914400" rtl="0" eaLnBrk="1" latinLnBrk="0" hangingPunct="1">
              <a:defRPr sz="1800" kern="1200">
                <a:solidFill>
                  <a:srgbClr val="0C4853"/>
                </a:solidFill>
                <a:latin typeface="OpenSans"/>
              </a:defRPr>
            </a:lvl2pPr>
            <a:lvl3pPr marL="914400" algn="l" defTabSz="914400" rtl="0" eaLnBrk="1" latinLnBrk="0" hangingPunct="1">
              <a:defRPr sz="1800" kern="1200">
                <a:solidFill>
                  <a:srgbClr val="0C4853"/>
                </a:solidFill>
                <a:latin typeface="OpenSans"/>
              </a:defRPr>
            </a:lvl3pPr>
            <a:lvl4pPr marL="1371600" algn="l" defTabSz="914400" rtl="0" eaLnBrk="1" latinLnBrk="0" hangingPunct="1">
              <a:defRPr sz="1800" kern="1200">
                <a:solidFill>
                  <a:srgbClr val="0C4853"/>
                </a:solidFill>
                <a:latin typeface="OpenSans"/>
              </a:defRPr>
            </a:lvl4pPr>
            <a:lvl5pPr marL="1828800" algn="l" defTabSz="914400" rtl="0" eaLnBrk="1" latinLnBrk="0" hangingPunct="1">
              <a:defRPr sz="1800" kern="1200">
                <a:solidFill>
                  <a:srgbClr val="0C4853"/>
                </a:solidFill>
                <a:latin typeface="OpenSans"/>
              </a:defRPr>
            </a:lvl5pPr>
            <a:lvl6pPr marL="2286000" algn="l" defTabSz="914400" rtl="0" eaLnBrk="1" latinLnBrk="0" hangingPunct="1">
              <a:defRPr sz="1800" kern="1200">
                <a:solidFill>
                  <a:srgbClr val="0C4853"/>
                </a:solidFill>
                <a:latin typeface="OpenSans"/>
              </a:defRPr>
            </a:lvl6pPr>
            <a:lvl7pPr marL="2743200" algn="l" defTabSz="914400" rtl="0" eaLnBrk="1" latinLnBrk="0" hangingPunct="1">
              <a:defRPr sz="1800" kern="1200">
                <a:solidFill>
                  <a:srgbClr val="0C4853"/>
                </a:solidFill>
                <a:latin typeface="OpenSans"/>
              </a:defRPr>
            </a:lvl7pPr>
            <a:lvl8pPr marL="3200400" algn="l" defTabSz="914400" rtl="0" eaLnBrk="1" latinLnBrk="0" hangingPunct="1">
              <a:defRPr sz="1800" kern="1200">
                <a:solidFill>
                  <a:srgbClr val="0C4853"/>
                </a:solidFill>
                <a:latin typeface="OpenSans"/>
              </a:defRPr>
            </a:lvl8pPr>
            <a:lvl9pPr marL="3657600" algn="l" defTabSz="914400" rtl="0" eaLnBrk="1" latinLnBrk="0" hangingPunct="1">
              <a:defRPr sz="1800" kern="1200">
                <a:solidFill>
                  <a:srgbClr val="0C4853"/>
                </a:solidFill>
                <a:latin typeface="OpenSans"/>
              </a:defRPr>
            </a:lvl9pPr>
          </a:lstStyle>
          <a:p>
            <a:pPr algn="ctr"/>
            <a:r>
              <a:rPr lang="en-US" sz="1800" b="1" kern="0">
                <a:solidFill>
                  <a:srgbClr val="027E8B">
                    <a:lumMod val="75000"/>
                  </a:srgbClr>
                </a:solidFill>
                <a:effectLst/>
                <a:latin typeface="Open Sans" pitchFamily="2" charset="0"/>
                <a:ea typeface="Open Sans" pitchFamily="2" charset="0"/>
                <a:cs typeface="Open Sans" pitchFamily="2" charset="0"/>
              </a:rPr>
              <a:t>Strategic Priority</a:t>
            </a:r>
            <a:endParaRPr lang="en-NL" b="1">
              <a:solidFill>
                <a:srgbClr val="027E8B">
                  <a:lumMod val="75000"/>
                </a:srgb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222470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AF4BCA-EEDF-59F9-37F0-ECB382B296A0}"/>
              </a:ext>
            </a:extLst>
          </p:cNvPr>
          <p:cNvSpPr>
            <a:spLocks noGrp="1"/>
          </p:cNvSpPr>
          <p:nvPr>
            <p:ph type="title"/>
          </p:nvPr>
        </p:nvSpPr>
        <p:spPr/>
        <p:txBody>
          <a:bodyPr/>
          <a:lstStyle/>
          <a:p>
            <a:r>
              <a:rPr lang="en-GB">
                <a:ea typeface="Open Sans Semibold"/>
                <a:cs typeface="Open Sans Semibold"/>
              </a:rPr>
              <a:t> Webinar attendee numbers</a:t>
            </a:r>
          </a:p>
        </p:txBody>
      </p:sp>
      <p:graphicFrame>
        <p:nvGraphicFramePr>
          <p:cNvPr id="6" name="Table 5">
            <a:extLst>
              <a:ext uri="{FF2B5EF4-FFF2-40B4-BE49-F238E27FC236}">
                <a16:creationId xmlns:a16="http://schemas.microsoft.com/office/drawing/2014/main" id="{88CBC16B-EB71-3894-7CD9-35C51D309AEC}"/>
              </a:ext>
            </a:extLst>
          </p:cNvPr>
          <p:cNvGraphicFramePr>
            <a:graphicFrameLocks noGrp="1"/>
          </p:cNvGraphicFramePr>
          <p:nvPr>
            <p:extLst>
              <p:ext uri="{D42A27DB-BD31-4B8C-83A1-F6EECF244321}">
                <p14:modId xmlns:p14="http://schemas.microsoft.com/office/powerpoint/2010/main" val="1517625679"/>
              </p:ext>
            </p:extLst>
          </p:nvPr>
        </p:nvGraphicFramePr>
        <p:xfrm>
          <a:off x="263823" y="1408448"/>
          <a:ext cx="7863753" cy="1754477"/>
        </p:xfrm>
        <a:graphic>
          <a:graphicData uri="http://schemas.openxmlformats.org/drawingml/2006/table">
            <a:tbl>
              <a:tblPr firstRow="1" bandRow="1">
                <a:tableStyleId>{5C22544A-7EE6-4342-B048-85BDC9FD1C3A}</a:tableStyleId>
              </a:tblPr>
              <a:tblGrid>
                <a:gridCol w="2621251">
                  <a:extLst>
                    <a:ext uri="{9D8B030D-6E8A-4147-A177-3AD203B41FA5}">
                      <a16:colId xmlns:a16="http://schemas.microsoft.com/office/drawing/2014/main" val="4131630466"/>
                    </a:ext>
                  </a:extLst>
                </a:gridCol>
                <a:gridCol w="2621251">
                  <a:extLst>
                    <a:ext uri="{9D8B030D-6E8A-4147-A177-3AD203B41FA5}">
                      <a16:colId xmlns:a16="http://schemas.microsoft.com/office/drawing/2014/main" val="2543237052"/>
                    </a:ext>
                  </a:extLst>
                </a:gridCol>
                <a:gridCol w="2621251">
                  <a:extLst>
                    <a:ext uri="{9D8B030D-6E8A-4147-A177-3AD203B41FA5}">
                      <a16:colId xmlns:a16="http://schemas.microsoft.com/office/drawing/2014/main" val="735567364"/>
                    </a:ext>
                  </a:extLst>
                </a:gridCol>
              </a:tblGrid>
              <a:tr h="372717">
                <a:tc>
                  <a:txBody>
                    <a:bodyPr/>
                    <a:lstStyle/>
                    <a:p>
                      <a:pPr algn="ctr"/>
                      <a:r>
                        <a:rPr lang="en-GB"/>
                        <a:t>Webinar</a:t>
                      </a:r>
                    </a:p>
                  </a:txBody>
                  <a:tcPr/>
                </a:tc>
                <a:tc>
                  <a:txBody>
                    <a:bodyPr/>
                    <a:lstStyle/>
                    <a:p>
                      <a:pPr algn="ctr"/>
                      <a:r>
                        <a:rPr lang="en-GB"/>
                        <a:t>Registrants</a:t>
                      </a:r>
                    </a:p>
                  </a:txBody>
                  <a:tcPr/>
                </a:tc>
                <a:tc>
                  <a:txBody>
                    <a:bodyPr/>
                    <a:lstStyle/>
                    <a:p>
                      <a:pPr algn="ctr"/>
                      <a:r>
                        <a:rPr lang="en-GB"/>
                        <a:t>Live Attendees</a:t>
                      </a:r>
                    </a:p>
                  </a:txBody>
                  <a:tcPr/>
                </a:tc>
                <a:extLst>
                  <a:ext uri="{0D108BD9-81ED-4DB2-BD59-A6C34878D82A}">
                    <a16:rowId xmlns:a16="http://schemas.microsoft.com/office/drawing/2014/main" val="2813810187"/>
                  </a:ext>
                </a:extLst>
              </a:tr>
              <a:tr h="370840">
                <a:tc>
                  <a:txBody>
                    <a:bodyPr/>
                    <a:lstStyle/>
                    <a:p>
                      <a:pPr algn="ctr"/>
                      <a:r>
                        <a:rPr lang="en-GB"/>
                        <a:t>Durable Skills</a:t>
                      </a:r>
                    </a:p>
                  </a:txBody>
                  <a:tcPr/>
                </a:tc>
                <a:tc>
                  <a:txBody>
                    <a:bodyPr/>
                    <a:lstStyle/>
                    <a:p>
                      <a:pPr algn="ctr"/>
                      <a:r>
                        <a:rPr lang="en-GB"/>
                        <a:t>198</a:t>
                      </a:r>
                    </a:p>
                  </a:txBody>
                  <a:tcPr/>
                </a:tc>
                <a:tc>
                  <a:txBody>
                    <a:bodyPr/>
                    <a:lstStyle/>
                    <a:p>
                      <a:pPr algn="ctr"/>
                      <a:r>
                        <a:rPr lang="en-GB"/>
                        <a:t>66</a:t>
                      </a:r>
                    </a:p>
                  </a:txBody>
                  <a:tcPr/>
                </a:tc>
                <a:extLst>
                  <a:ext uri="{0D108BD9-81ED-4DB2-BD59-A6C34878D82A}">
                    <a16:rowId xmlns:a16="http://schemas.microsoft.com/office/drawing/2014/main" val="3830921803"/>
                  </a:ext>
                </a:extLst>
              </a:tr>
              <a:tr h="370840">
                <a:tc>
                  <a:txBody>
                    <a:bodyPr/>
                    <a:lstStyle/>
                    <a:p>
                      <a:pPr algn="ctr"/>
                      <a:r>
                        <a:rPr lang="en-GB"/>
                        <a:t>The Power of Personality</a:t>
                      </a:r>
                    </a:p>
                  </a:txBody>
                  <a:tcPr/>
                </a:tc>
                <a:tc>
                  <a:txBody>
                    <a:bodyPr/>
                    <a:lstStyle/>
                    <a:p>
                      <a:pPr algn="ctr"/>
                      <a:r>
                        <a:rPr lang="en-GB"/>
                        <a:t>209</a:t>
                      </a:r>
                    </a:p>
                  </a:txBody>
                  <a:tcPr/>
                </a:tc>
                <a:tc>
                  <a:txBody>
                    <a:bodyPr/>
                    <a:lstStyle/>
                    <a:p>
                      <a:pPr algn="ctr"/>
                      <a:r>
                        <a:rPr lang="en-GB"/>
                        <a:t>81</a:t>
                      </a:r>
                    </a:p>
                  </a:txBody>
                  <a:tcPr/>
                </a:tc>
                <a:extLst>
                  <a:ext uri="{0D108BD9-81ED-4DB2-BD59-A6C34878D82A}">
                    <a16:rowId xmlns:a16="http://schemas.microsoft.com/office/drawing/2014/main" val="3483742838"/>
                  </a:ext>
                </a:extLst>
              </a:tr>
              <a:tr h="370840">
                <a:tc>
                  <a:txBody>
                    <a:bodyPr/>
                    <a:lstStyle/>
                    <a:p>
                      <a:pPr algn="ctr"/>
                      <a:r>
                        <a:rPr lang="en-GB" b="1"/>
                        <a:t>Levelling up L&amp;D</a:t>
                      </a:r>
                    </a:p>
                  </a:txBody>
                  <a:tcPr/>
                </a:tc>
                <a:tc>
                  <a:txBody>
                    <a:bodyPr/>
                    <a:lstStyle/>
                    <a:p>
                      <a:pPr algn="ctr"/>
                      <a:r>
                        <a:rPr lang="en-GB" b="1"/>
                        <a:t>166</a:t>
                      </a:r>
                    </a:p>
                  </a:txBody>
                  <a:tcPr/>
                </a:tc>
                <a:tc>
                  <a:txBody>
                    <a:bodyPr/>
                    <a:lstStyle/>
                    <a:p>
                      <a:pPr algn="ctr"/>
                      <a:endParaRPr lang="en-GB" b="1"/>
                    </a:p>
                  </a:txBody>
                  <a:tcPr/>
                </a:tc>
                <a:extLst>
                  <a:ext uri="{0D108BD9-81ED-4DB2-BD59-A6C34878D82A}">
                    <a16:rowId xmlns:a16="http://schemas.microsoft.com/office/drawing/2014/main" val="880927272"/>
                  </a:ext>
                </a:extLst>
              </a:tr>
            </a:tbl>
          </a:graphicData>
        </a:graphic>
      </p:graphicFrame>
      <p:pic>
        <p:nvPicPr>
          <p:cNvPr id="7" name="Picture 6" descr="A group of people smiling&#10;&#10;AI-generated content may be incorrect.">
            <a:extLst>
              <a:ext uri="{FF2B5EF4-FFF2-40B4-BE49-F238E27FC236}">
                <a16:creationId xmlns:a16="http://schemas.microsoft.com/office/drawing/2014/main" id="{5656027C-80B1-68B5-B7B7-4A2901EE90AB}"/>
              </a:ext>
            </a:extLst>
          </p:cNvPr>
          <p:cNvPicPr>
            <a:picLocks noChangeAspect="1"/>
          </p:cNvPicPr>
          <p:nvPr/>
        </p:nvPicPr>
        <p:blipFill>
          <a:blip r:embed="rId3"/>
          <a:stretch>
            <a:fillRect/>
          </a:stretch>
        </p:blipFill>
        <p:spPr>
          <a:xfrm>
            <a:off x="8382000" y="325067"/>
            <a:ext cx="3513118" cy="1955842"/>
          </a:xfrm>
          <a:prstGeom prst="rect">
            <a:avLst/>
          </a:prstGeom>
        </p:spPr>
      </p:pic>
      <p:pic>
        <p:nvPicPr>
          <p:cNvPr id="8" name="Picture 7" descr="A group of people looking at each other&#10;&#10;AI-generated content may be incorrect.">
            <a:extLst>
              <a:ext uri="{FF2B5EF4-FFF2-40B4-BE49-F238E27FC236}">
                <a16:creationId xmlns:a16="http://schemas.microsoft.com/office/drawing/2014/main" id="{77173450-4AAF-1A1B-3ED2-CA2EA96BB211}"/>
              </a:ext>
            </a:extLst>
          </p:cNvPr>
          <p:cNvPicPr>
            <a:picLocks noChangeAspect="1"/>
          </p:cNvPicPr>
          <p:nvPr/>
        </p:nvPicPr>
        <p:blipFill>
          <a:blip r:embed="rId4"/>
          <a:stretch>
            <a:fillRect/>
          </a:stretch>
        </p:blipFill>
        <p:spPr>
          <a:xfrm>
            <a:off x="8414430" y="2375024"/>
            <a:ext cx="3474645" cy="2104654"/>
          </a:xfrm>
          <a:prstGeom prst="rect">
            <a:avLst/>
          </a:prstGeom>
        </p:spPr>
      </p:pic>
      <p:pic>
        <p:nvPicPr>
          <p:cNvPr id="2" name="Picture 1" descr="A group of people sitting in a circle&#10;&#10;AI-generated content may be incorrect.">
            <a:extLst>
              <a:ext uri="{FF2B5EF4-FFF2-40B4-BE49-F238E27FC236}">
                <a16:creationId xmlns:a16="http://schemas.microsoft.com/office/drawing/2014/main" id="{1C37584B-6B2A-EDB0-877F-F772028B8434}"/>
              </a:ext>
            </a:extLst>
          </p:cNvPr>
          <p:cNvPicPr>
            <a:picLocks noChangeAspect="1"/>
          </p:cNvPicPr>
          <p:nvPr/>
        </p:nvPicPr>
        <p:blipFill>
          <a:blip r:embed="rId5"/>
          <a:stretch>
            <a:fillRect/>
          </a:stretch>
        </p:blipFill>
        <p:spPr>
          <a:xfrm>
            <a:off x="8401606" y="4687413"/>
            <a:ext cx="3483800" cy="1956213"/>
          </a:xfrm>
          <a:prstGeom prst="rect">
            <a:avLst/>
          </a:prstGeom>
        </p:spPr>
      </p:pic>
      <p:sp>
        <p:nvSpPr>
          <p:cNvPr id="5" name="TextBox 4">
            <a:extLst>
              <a:ext uri="{FF2B5EF4-FFF2-40B4-BE49-F238E27FC236}">
                <a16:creationId xmlns:a16="http://schemas.microsoft.com/office/drawing/2014/main" id="{203F68AE-2029-DDC2-0601-632357E1A6A1}"/>
              </a:ext>
            </a:extLst>
          </p:cNvPr>
          <p:cNvSpPr txBox="1"/>
          <p:nvPr/>
        </p:nvSpPr>
        <p:spPr>
          <a:xfrm>
            <a:off x="10000368" y="-4678"/>
            <a:ext cx="18874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19AABA"/>
                </a:solidFill>
                <a:ea typeface="Open Sans"/>
                <a:cs typeface="Open Sans"/>
                <a:hlinkClick r:id="rId6" action="ppaction://hlinksldjump"/>
              </a:rPr>
              <a:t>Q1 Activity</a:t>
            </a:r>
            <a:endParaRPr lang="en-US"/>
          </a:p>
        </p:txBody>
      </p:sp>
      <p:sp>
        <p:nvSpPr>
          <p:cNvPr id="9" name="Text Placeholder 1">
            <a:extLst>
              <a:ext uri="{FF2B5EF4-FFF2-40B4-BE49-F238E27FC236}">
                <a16:creationId xmlns:a16="http://schemas.microsoft.com/office/drawing/2014/main" id="{970ECCD9-D080-8445-E5DF-2C1ECE3E936A}"/>
              </a:ext>
            </a:extLst>
          </p:cNvPr>
          <p:cNvSpPr>
            <a:spLocks noGrp="1"/>
          </p:cNvSpPr>
          <p:nvPr>
            <p:ph type="body" sz="quarter" idx="10"/>
          </p:nvPr>
        </p:nvSpPr>
        <p:spPr>
          <a:xfrm>
            <a:off x="264935" y="3564717"/>
            <a:ext cx="7859644" cy="2267462"/>
          </a:xfrm>
        </p:spPr>
        <p:txBody>
          <a:bodyPr vert="horz" lIns="91440" tIns="45720" rIns="91440" bIns="45720" rtlCol="0" anchor="t">
            <a:noAutofit/>
          </a:bodyPr>
          <a:lstStyle/>
          <a:p>
            <a:pPr marL="0" indent="0">
              <a:buNone/>
            </a:pPr>
            <a:r>
              <a:rPr lang="en-US" b="1">
                <a:ea typeface="Open Sans"/>
                <a:cs typeface="Open Sans"/>
              </a:rPr>
              <a:t>Follow up Activity: </a:t>
            </a:r>
            <a:endParaRPr lang="en-GB" sz="1800">
              <a:cs typeface="Segoe UI"/>
            </a:endParaRPr>
          </a:p>
          <a:p>
            <a:pPr marL="0" indent="0">
              <a:buNone/>
            </a:pPr>
            <a:r>
              <a:rPr lang="en-US">
                <a:ea typeface="Open Sans"/>
                <a:cs typeface="Open Sans"/>
              </a:rPr>
              <a:t>Marketing nurture 2/3 email series 24th – 31st Jan</a:t>
            </a:r>
          </a:p>
          <a:p>
            <a:pPr marL="0" indent="0">
              <a:buNone/>
            </a:pPr>
            <a:r>
              <a:rPr lang="en-US">
                <a:ea typeface="+mn-lt"/>
                <a:cs typeface="+mn-lt"/>
              </a:rPr>
              <a:t>Marketing will follow-up with our standard 3 follow-up emails after the webinar date to all registrants.</a:t>
            </a:r>
            <a:endParaRPr lang="en-US"/>
          </a:p>
          <a:p>
            <a:pPr marL="0" indent="0">
              <a:buNone/>
            </a:pPr>
            <a:r>
              <a:rPr lang="en-US">
                <a:ea typeface="+mn-lt"/>
                <a:cs typeface="+mn-lt"/>
              </a:rPr>
              <a:t>Once someone engages with the CTA in the follow up emails they will enter the automated SF process -- adding to campaign and tasks assigned </a:t>
            </a:r>
            <a:endParaRPr lang="en-US"/>
          </a:p>
          <a:p>
            <a:pPr marL="0" indent="0">
              <a:buNone/>
            </a:pPr>
            <a:r>
              <a:rPr lang="en-US">
                <a:ea typeface="+mn-lt"/>
                <a:cs typeface="+mn-lt"/>
              </a:rPr>
              <a:t> </a:t>
            </a:r>
            <a:br>
              <a:rPr lang="en-US">
                <a:ea typeface="Open Sans"/>
                <a:cs typeface="Open Sans"/>
              </a:rPr>
            </a:br>
            <a:endParaRPr lang="en-US">
              <a:ea typeface="Open Sans"/>
              <a:cs typeface="Open Sans"/>
            </a:endParaRPr>
          </a:p>
          <a:p>
            <a:pPr marL="0" indent="0">
              <a:buNone/>
            </a:pPr>
            <a:endParaRPr lang="en-US">
              <a:solidFill>
                <a:srgbClr val="FF0000"/>
              </a:solidFill>
              <a:ea typeface="Open Sans"/>
              <a:cs typeface="Open Sans"/>
            </a:endParaRPr>
          </a:p>
          <a:p>
            <a:pPr marL="0" indent="0">
              <a:buNone/>
            </a:pPr>
            <a:endParaRPr lang="en-US" b="1">
              <a:ea typeface="Open Sans"/>
              <a:cs typeface="Open Sans"/>
            </a:endParaRPr>
          </a:p>
          <a:p>
            <a:endParaRPr lang="en-GB">
              <a:ea typeface="Open Sans"/>
              <a:cs typeface="Open Sans"/>
            </a:endParaRPr>
          </a:p>
          <a:p>
            <a:endParaRPr lang="en-GB" sz="1800">
              <a:ea typeface="Open Sans"/>
              <a:cs typeface="Segoe UI"/>
            </a:endParaRPr>
          </a:p>
        </p:txBody>
      </p:sp>
    </p:spTree>
    <p:extLst>
      <p:ext uri="{BB962C8B-B14F-4D97-AF65-F5344CB8AC3E}">
        <p14:creationId xmlns:p14="http://schemas.microsoft.com/office/powerpoint/2010/main" val="2595370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D1FDC5-9179-9518-F3AC-0417BB1AFD39}"/>
              </a:ext>
            </a:extLst>
          </p:cNvPr>
          <p:cNvSpPr>
            <a:spLocks noGrp="1"/>
          </p:cNvSpPr>
          <p:nvPr>
            <p:ph type="body" sz="quarter" idx="10"/>
          </p:nvPr>
        </p:nvSpPr>
        <p:spPr/>
        <p:txBody>
          <a:bodyPr/>
          <a:lstStyle/>
          <a:p>
            <a:endParaRPr lang="en-GB"/>
          </a:p>
        </p:txBody>
      </p:sp>
      <p:sp>
        <p:nvSpPr>
          <p:cNvPr id="3" name="Title 2">
            <a:extLst>
              <a:ext uri="{FF2B5EF4-FFF2-40B4-BE49-F238E27FC236}">
                <a16:creationId xmlns:a16="http://schemas.microsoft.com/office/drawing/2014/main" id="{05B891E0-B075-FA0A-FA7D-9FDB5482A885}"/>
              </a:ext>
            </a:extLst>
          </p:cNvPr>
          <p:cNvSpPr>
            <a:spLocks noGrp="1"/>
          </p:cNvSpPr>
          <p:nvPr>
            <p:ph type="title"/>
          </p:nvPr>
        </p:nvSpPr>
        <p:spPr/>
        <p:txBody>
          <a:bodyPr/>
          <a:lstStyle/>
          <a:p>
            <a:r>
              <a:rPr lang="en-GB"/>
              <a:t>Dayna – What we need from you slide</a:t>
            </a:r>
          </a:p>
        </p:txBody>
      </p:sp>
    </p:spTree>
    <p:extLst>
      <p:ext uri="{BB962C8B-B14F-4D97-AF65-F5344CB8AC3E}">
        <p14:creationId xmlns:p14="http://schemas.microsoft.com/office/powerpoint/2010/main" val="138410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A4F957-5800-4DD7-BF1E-E128B646FD93}"/>
              </a:ext>
            </a:extLst>
          </p:cNvPr>
          <p:cNvSpPr>
            <a:spLocks noGrp="1"/>
          </p:cNvSpPr>
          <p:nvPr>
            <p:ph type="ctrTitle"/>
          </p:nvPr>
        </p:nvSpPr>
        <p:spPr/>
        <p:txBody>
          <a:bodyPr/>
          <a:lstStyle/>
          <a:p>
            <a:r>
              <a:rPr lang="en-GB"/>
              <a:t>Sales &amp; Marketing</a:t>
            </a:r>
            <a:br>
              <a:rPr lang="en-GB"/>
            </a:br>
            <a:br>
              <a:rPr lang="en-GB"/>
            </a:br>
            <a:r>
              <a:rPr lang="en-GB"/>
              <a:t>Q&amp;A</a:t>
            </a:r>
            <a:br>
              <a:rPr lang="en-GB"/>
            </a:br>
            <a:endParaRPr lang="en-GB">
              <a:ea typeface="Open Sans Semibold"/>
              <a:cs typeface="Open Sans Semibold"/>
            </a:endParaRPr>
          </a:p>
        </p:txBody>
      </p:sp>
      <p:sp>
        <p:nvSpPr>
          <p:cNvPr id="5" name="Subtitle 2">
            <a:extLst>
              <a:ext uri="{FF2B5EF4-FFF2-40B4-BE49-F238E27FC236}">
                <a16:creationId xmlns:a16="http://schemas.microsoft.com/office/drawing/2014/main" id="{FBC24B80-307F-4DF9-BA5A-AEB7A2B110D3}"/>
              </a:ext>
            </a:extLst>
          </p:cNvPr>
          <p:cNvSpPr txBox="1">
            <a:spLocks/>
          </p:cNvSpPr>
          <p:nvPr/>
        </p:nvSpPr>
        <p:spPr>
          <a:xfrm>
            <a:off x="991312" y="3722551"/>
            <a:ext cx="6648628" cy="3697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400"/>
              </a:spcBef>
              <a:buClr>
                <a:schemeClr val="bg2"/>
              </a:buClr>
              <a:buSzPct val="150000"/>
              <a:buFont typeface="Arial Black" panose="020B0A04020102020204" pitchFamily="34" charset="0"/>
              <a:buNone/>
              <a:defRPr sz="20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ea typeface="Open Sans"/>
              <a:cs typeface="Open Sans"/>
            </a:endParaRPr>
          </a:p>
        </p:txBody>
      </p:sp>
    </p:spTree>
    <p:extLst>
      <p:ext uri="{BB962C8B-B14F-4D97-AF65-F5344CB8AC3E}">
        <p14:creationId xmlns:p14="http://schemas.microsoft.com/office/powerpoint/2010/main" val="3202262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9BA9E35-21FF-2B6A-C82F-BD028C3BED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4A3A33-6D92-7924-AC97-3D720B47A990}"/>
              </a:ext>
            </a:extLst>
          </p:cNvPr>
          <p:cNvSpPr>
            <a:spLocks noGrp="1"/>
          </p:cNvSpPr>
          <p:nvPr>
            <p:ph type="ctrTitle"/>
          </p:nvPr>
        </p:nvSpPr>
        <p:spPr>
          <a:xfrm>
            <a:off x="775663" y="2273767"/>
            <a:ext cx="7157545" cy="956951"/>
          </a:xfrm>
        </p:spPr>
        <p:txBody>
          <a:bodyPr/>
          <a:lstStyle/>
          <a:p>
            <a:r>
              <a:rPr lang="en-GB" sz="4400"/>
              <a:t>Search &amp; Social</a:t>
            </a:r>
            <a:endParaRPr lang="en-GB" sz="4400">
              <a:ea typeface="Open Sans Semibold"/>
              <a:cs typeface="Open Sans Semibold"/>
            </a:endParaRPr>
          </a:p>
        </p:txBody>
      </p:sp>
      <p:sp>
        <p:nvSpPr>
          <p:cNvPr id="5" name="Subtitle 2">
            <a:extLst>
              <a:ext uri="{FF2B5EF4-FFF2-40B4-BE49-F238E27FC236}">
                <a16:creationId xmlns:a16="http://schemas.microsoft.com/office/drawing/2014/main" id="{18F9354E-7EE1-7093-4712-5D1817628EAA}"/>
              </a:ext>
            </a:extLst>
          </p:cNvPr>
          <p:cNvSpPr txBox="1">
            <a:spLocks/>
          </p:cNvSpPr>
          <p:nvPr/>
        </p:nvSpPr>
        <p:spPr>
          <a:xfrm>
            <a:off x="991312" y="3722551"/>
            <a:ext cx="6648628" cy="3697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400"/>
              </a:spcBef>
              <a:buClr>
                <a:schemeClr val="bg2"/>
              </a:buClr>
              <a:buSzPct val="150000"/>
              <a:buFont typeface="Arial Black" panose="020B0A04020102020204" pitchFamily="34" charset="0"/>
              <a:buNone/>
              <a:defRPr sz="20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ea typeface="Open Sans"/>
              <a:cs typeface="Open Sans"/>
            </a:endParaRPr>
          </a:p>
        </p:txBody>
      </p:sp>
      <p:pic>
        <p:nvPicPr>
          <p:cNvPr id="3" name="Picture 2" descr="Google logo - Wikipedia">
            <a:extLst>
              <a:ext uri="{FF2B5EF4-FFF2-40B4-BE49-F238E27FC236}">
                <a16:creationId xmlns:a16="http://schemas.microsoft.com/office/drawing/2014/main" id="{2BDA9AE7-F9F6-5136-DE1E-BEEA2A12A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63" y="3032436"/>
            <a:ext cx="1177491" cy="3965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Benefits of Using LinkedIn For Your ...">
            <a:extLst>
              <a:ext uri="{FF2B5EF4-FFF2-40B4-BE49-F238E27FC236}">
                <a16:creationId xmlns:a16="http://schemas.microsoft.com/office/drawing/2014/main" id="{12B67DD2-F081-A11C-921B-C061F0249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663" y="3483857"/>
            <a:ext cx="1368993" cy="42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998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121C-EA84-893F-9822-6FC21C3117E0}"/>
              </a:ext>
            </a:extLst>
          </p:cNvPr>
          <p:cNvSpPr>
            <a:spLocks noGrp="1"/>
          </p:cNvSpPr>
          <p:nvPr>
            <p:ph type="title"/>
          </p:nvPr>
        </p:nvSpPr>
        <p:spPr/>
        <p:txBody>
          <a:bodyPr/>
          <a:lstStyle/>
          <a:p>
            <a:endParaRPr lang="en-GB"/>
          </a:p>
        </p:txBody>
      </p:sp>
      <p:graphicFrame>
        <p:nvGraphicFramePr>
          <p:cNvPr id="5" name="Table 4">
            <a:extLst>
              <a:ext uri="{FF2B5EF4-FFF2-40B4-BE49-F238E27FC236}">
                <a16:creationId xmlns:a16="http://schemas.microsoft.com/office/drawing/2014/main" id="{2C3CBCBB-1A07-E5ED-152B-B6460BD53552}"/>
              </a:ext>
            </a:extLst>
          </p:cNvPr>
          <p:cNvGraphicFramePr>
            <a:graphicFrameLocks noGrp="1"/>
          </p:cNvGraphicFramePr>
          <p:nvPr>
            <p:extLst>
              <p:ext uri="{D42A27DB-BD31-4B8C-83A1-F6EECF244321}">
                <p14:modId xmlns:p14="http://schemas.microsoft.com/office/powerpoint/2010/main" val="2665975678"/>
              </p:ext>
            </p:extLst>
          </p:nvPr>
        </p:nvGraphicFramePr>
        <p:xfrm>
          <a:off x="702897" y="1665373"/>
          <a:ext cx="6565900" cy="3773805"/>
        </p:xfrm>
        <a:graphic>
          <a:graphicData uri="http://schemas.openxmlformats.org/drawingml/2006/table">
            <a:tbl>
              <a:tblPr/>
              <a:tblGrid>
                <a:gridCol w="2361058">
                  <a:extLst>
                    <a:ext uri="{9D8B030D-6E8A-4147-A177-3AD203B41FA5}">
                      <a16:colId xmlns:a16="http://schemas.microsoft.com/office/drawing/2014/main" val="3211954342"/>
                    </a:ext>
                  </a:extLst>
                </a:gridCol>
                <a:gridCol w="1437580">
                  <a:extLst>
                    <a:ext uri="{9D8B030D-6E8A-4147-A177-3AD203B41FA5}">
                      <a16:colId xmlns:a16="http://schemas.microsoft.com/office/drawing/2014/main" val="27208821"/>
                    </a:ext>
                  </a:extLst>
                </a:gridCol>
                <a:gridCol w="1383631">
                  <a:extLst>
                    <a:ext uri="{9D8B030D-6E8A-4147-A177-3AD203B41FA5}">
                      <a16:colId xmlns:a16="http://schemas.microsoft.com/office/drawing/2014/main" val="1898730887"/>
                    </a:ext>
                  </a:extLst>
                </a:gridCol>
                <a:gridCol w="1383631">
                  <a:extLst>
                    <a:ext uri="{9D8B030D-6E8A-4147-A177-3AD203B41FA5}">
                      <a16:colId xmlns:a16="http://schemas.microsoft.com/office/drawing/2014/main" val="1418328984"/>
                    </a:ext>
                  </a:extLst>
                </a:gridCol>
              </a:tblGrid>
              <a:tr h="381000">
                <a:tc>
                  <a:txBody>
                    <a:bodyPr/>
                    <a:lstStyle/>
                    <a:p>
                      <a:pPr algn="ctr" fontAlgn="ctr"/>
                      <a:r>
                        <a:rPr lang="en-GB" sz="1100" b="1" i="0" u="none" strike="noStrike">
                          <a:solidFill>
                            <a:srgbClr val="000000"/>
                          </a:solidFill>
                          <a:effectLst/>
                          <a:latin typeface="Aptos Narrow" panose="020B0004020202020204" pitchFamily="34" charset="0"/>
                        </a:rPr>
                        <a:t>Website</a:t>
                      </a:r>
                    </a:p>
                  </a:txBody>
                  <a:tcPr marL="9525" marR="9525" marT="9525" marB="0" anchor="ctr">
                    <a:lnL>
                      <a:noFill/>
                    </a:lnL>
                    <a:lnR>
                      <a:noFill/>
                    </a:lnR>
                    <a:lnT>
                      <a:noFill/>
                    </a:lnT>
                    <a:lnB>
                      <a:noFill/>
                    </a:lnB>
                    <a:solidFill>
                      <a:srgbClr val="A6C9EC"/>
                    </a:solidFill>
                  </a:tcPr>
                </a:tc>
                <a:tc>
                  <a:txBody>
                    <a:bodyPr/>
                    <a:lstStyle/>
                    <a:p>
                      <a:pPr algn="ctr" fontAlgn="ctr"/>
                      <a:r>
                        <a:rPr lang="en-GB" sz="1100" b="1" i="0" u="none" strike="noStrike">
                          <a:solidFill>
                            <a:srgbClr val="000000"/>
                          </a:solidFill>
                          <a:effectLst/>
                          <a:latin typeface="Aptos Narrow" panose="020B0004020202020204" pitchFamily="34" charset="0"/>
                        </a:rPr>
                        <a:t>Main Competitors </a:t>
                      </a:r>
                    </a:p>
                  </a:txBody>
                  <a:tcPr marL="9525" marR="9525" marT="9525" marB="0" anchor="ctr">
                    <a:lnL>
                      <a:noFill/>
                    </a:lnL>
                    <a:lnR>
                      <a:noFill/>
                    </a:lnR>
                    <a:lnT>
                      <a:noFill/>
                    </a:lnT>
                    <a:lnB>
                      <a:noFill/>
                    </a:lnB>
                    <a:solidFill>
                      <a:srgbClr val="A6C9EC"/>
                    </a:solidFill>
                  </a:tcPr>
                </a:tc>
                <a:tc>
                  <a:txBody>
                    <a:bodyPr/>
                    <a:lstStyle/>
                    <a:p>
                      <a:pPr algn="ctr" fontAlgn="ctr"/>
                      <a:r>
                        <a:rPr lang="en-GB" sz="1100" b="1" i="0" u="none" strike="noStrike">
                          <a:solidFill>
                            <a:srgbClr val="000000"/>
                          </a:solidFill>
                          <a:effectLst/>
                          <a:latin typeface="Aptos Narrow" panose="020B0004020202020204" pitchFamily="34" charset="0"/>
                        </a:rPr>
                        <a:t>Website Traffic (desktop, Global) </a:t>
                      </a:r>
                    </a:p>
                  </a:txBody>
                  <a:tcPr marL="9525" marR="9525" marT="9525" marB="0" anchor="ctr">
                    <a:lnL>
                      <a:noFill/>
                    </a:lnL>
                    <a:lnR>
                      <a:noFill/>
                    </a:lnR>
                    <a:lnT>
                      <a:noFill/>
                    </a:lnT>
                    <a:lnB>
                      <a:noFill/>
                    </a:lnB>
                    <a:solidFill>
                      <a:srgbClr val="A6C9EC"/>
                    </a:solidFill>
                  </a:tcPr>
                </a:tc>
                <a:tc>
                  <a:txBody>
                    <a:bodyPr/>
                    <a:lstStyle/>
                    <a:p>
                      <a:pPr algn="ctr" fontAlgn="ctr"/>
                      <a:r>
                        <a:rPr lang="en-GB" sz="1100" b="1" i="0" u="none" strike="noStrike">
                          <a:solidFill>
                            <a:srgbClr val="000000"/>
                          </a:solidFill>
                          <a:effectLst/>
                          <a:latin typeface="Aptos Narrow" panose="020B0004020202020204" pitchFamily="34" charset="0"/>
                        </a:rPr>
                        <a:t>LinkedIn Followers </a:t>
                      </a:r>
                    </a:p>
                  </a:txBody>
                  <a:tcPr marL="9525" marR="9525" marT="9525" marB="0" anchor="ctr">
                    <a:lnL>
                      <a:noFill/>
                    </a:lnL>
                    <a:lnR>
                      <a:noFill/>
                    </a:lnR>
                    <a:lnT>
                      <a:noFill/>
                    </a:lnT>
                    <a:lnB>
                      <a:noFill/>
                    </a:lnB>
                    <a:solidFill>
                      <a:srgbClr val="A6C9EC"/>
                    </a:solidFill>
                  </a:tcPr>
                </a:tc>
                <a:extLst>
                  <a:ext uri="{0D108BD9-81ED-4DB2-BD59-A6C34878D82A}">
                    <a16:rowId xmlns:a16="http://schemas.microsoft.com/office/drawing/2014/main" val="1860250028"/>
                  </a:ext>
                </a:extLst>
              </a:tr>
              <a:tr h="190500">
                <a:tc>
                  <a:txBody>
                    <a:bodyPr/>
                    <a:lstStyle/>
                    <a:p>
                      <a:pPr algn="l" fontAlgn="t"/>
                      <a:r>
                        <a:rPr lang="en-GB" sz="1100" b="1" i="0" u="none" strike="noStrike">
                          <a:solidFill>
                            <a:srgbClr val="000000"/>
                          </a:solidFill>
                          <a:effectLst/>
                          <a:latin typeface="Aptos Narrow" panose="020B0004020202020204" pitchFamily="34" charset="0"/>
                        </a:rPr>
                        <a:t> </a:t>
                      </a:r>
                    </a:p>
                  </a:txBody>
                  <a:tcPr marL="9525" marR="9525" marT="9525" marB="0">
                    <a:lnL>
                      <a:noFill/>
                    </a:lnL>
                    <a:lnR>
                      <a:noFill/>
                    </a:lnR>
                    <a:lnT>
                      <a:noFill/>
                    </a:lnT>
                    <a:lnB>
                      <a:noFill/>
                    </a:lnB>
                    <a:solidFill>
                      <a:srgbClr val="83E28E"/>
                    </a:solidFill>
                  </a:tcPr>
                </a:tc>
                <a:tc>
                  <a:txBody>
                    <a:bodyPr/>
                    <a:lstStyle/>
                    <a:p>
                      <a:pPr algn="l" fontAlgn="t"/>
                      <a:r>
                        <a:rPr lang="en-GB" sz="1100" b="1" i="0" u="none" strike="noStrike">
                          <a:solidFill>
                            <a:srgbClr val="000000"/>
                          </a:solidFill>
                          <a:effectLst/>
                          <a:latin typeface="Aptos Narrow" panose="020B0004020202020204" pitchFamily="34" charset="0"/>
                        </a:rPr>
                        <a:t>TMBC US + EU </a:t>
                      </a:r>
                    </a:p>
                  </a:txBody>
                  <a:tcPr marL="9525" marR="9525" marT="9525" marB="0">
                    <a:lnL>
                      <a:noFill/>
                    </a:lnL>
                    <a:lnR>
                      <a:noFill/>
                    </a:lnR>
                    <a:lnT>
                      <a:noFill/>
                    </a:lnT>
                    <a:lnB>
                      <a:noFill/>
                    </a:lnB>
                    <a:solidFill>
                      <a:srgbClr val="83E28E"/>
                    </a:solidFill>
                  </a:tcPr>
                </a:tc>
                <a:tc>
                  <a:txBody>
                    <a:bodyPr/>
                    <a:lstStyle/>
                    <a:p>
                      <a:pPr algn="l" fontAlgn="t"/>
                      <a:r>
                        <a:rPr lang="en-GB" sz="1100" b="1" i="0" u="none" strike="noStrike">
                          <a:solidFill>
                            <a:srgbClr val="000000"/>
                          </a:solidFill>
                          <a:effectLst/>
                          <a:latin typeface="Aptos Narrow" panose="020B0004020202020204" pitchFamily="34" charset="0"/>
                        </a:rPr>
                        <a:t>                              250,000 </a:t>
                      </a:r>
                    </a:p>
                  </a:txBody>
                  <a:tcPr marL="9525" marR="9525" marT="9525" marB="0">
                    <a:lnL>
                      <a:noFill/>
                    </a:lnL>
                    <a:lnR>
                      <a:noFill/>
                    </a:lnR>
                    <a:lnT>
                      <a:noFill/>
                    </a:lnT>
                    <a:lnB>
                      <a:noFill/>
                    </a:lnB>
                    <a:solidFill>
                      <a:srgbClr val="83E28E"/>
                    </a:solidFill>
                  </a:tcPr>
                </a:tc>
                <a:tc>
                  <a:txBody>
                    <a:bodyPr/>
                    <a:lstStyle/>
                    <a:p>
                      <a:pPr algn="l" fontAlgn="t"/>
                      <a:r>
                        <a:rPr lang="en-GB" sz="1100" b="1" i="0" u="none" strike="noStrike">
                          <a:solidFill>
                            <a:srgbClr val="000000"/>
                          </a:solidFill>
                          <a:effectLst/>
                          <a:latin typeface="Aptos Narrow" panose="020B0004020202020204" pitchFamily="34" charset="0"/>
                        </a:rPr>
                        <a:t>                                22,000 </a:t>
                      </a:r>
                    </a:p>
                  </a:txBody>
                  <a:tcPr marL="9525" marR="9525" marT="9525" marB="0">
                    <a:lnL>
                      <a:noFill/>
                    </a:lnL>
                    <a:lnR>
                      <a:noFill/>
                    </a:lnR>
                    <a:lnT>
                      <a:noFill/>
                    </a:lnT>
                    <a:lnB>
                      <a:noFill/>
                    </a:lnB>
                    <a:solidFill>
                      <a:srgbClr val="83E28E"/>
                    </a:solidFill>
                  </a:tcPr>
                </a:tc>
                <a:extLst>
                  <a:ext uri="{0D108BD9-81ED-4DB2-BD59-A6C34878D82A}">
                    <a16:rowId xmlns:a16="http://schemas.microsoft.com/office/drawing/2014/main" val="1419703956"/>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2"/>
                        </a:rPr>
                        <a:t>https://www.insights.com/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Insights </a:t>
                      </a:r>
                    </a:p>
                  </a:txBody>
                  <a:tcPr marL="9525" marR="9525" marT="9525" marB="0" anchor="b">
                    <a:lnL>
                      <a:noFill/>
                    </a:lnL>
                    <a:lnR>
                      <a:noFill/>
                    </a:lnR>
                    <a:lnT>
                      <a:noFill/>
                    </a:lnT>
                    <a:lnB>
                      <a:noFill/>
                    </a:lnB>
                    <a:solidFill>
                      <a:srgbClr val="FFFF00"/>
                    </a:solidFill>
                  </a:tcPr>
                </a:tc>
                <a:tc>
                  <a:txBody>
                    <a:bodyPr/>
                    <a:lstStyle/>
                    <a:p>
                      <a:pPr algn="l" fontAlgn="b"/>
                      <a:r>
                        <a:rPr lang="en-GB" sz="1100" b="0" i="0" u="none" strike="noStrike">
                          <a:solidFill>
                            <a:srgbClr val="000000"/>
                          </a:solidFill>
                          <a:effectLst/>
                          <a:latin typeface="Aptos Narrow" panose="020B0004020202020204" pitchFamily="34" charset="0"/>
                        </a:rPr>
                        <a:t>                                41,500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112,000 </a:t>
                      </a:r>
                    </a:p>
                  </a:txBody>
                  <a:tcPr marL="9525" marR="9525" marT="9525" marB="0" anchor="b">
                    <a:lnL>
                      <a:noFill/>
                    </a:lnL>
                    <a:lnR>
                      <a:noFill/>
                    </a:lnR>
                    <a:lnT>
                      <a:noFill/>
                    </a:lnT>
                    <a:lnB>
                      <a:noFill/>
                    </a:lnB>
                    <a:noFill/>
                  </a:tcPr>
                </a:tc>
                <a:extLst>
                  <a:ext uri="{0D108BD9-81ED-4DB2-BD59-A6C34878D82A}">
                    <a16:rowId xmlns:a16="http://schemas.microsoft.com/office/drawing/2014/main" val="2888587815"/>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3"/>
                        </a:rPr>
                        <a:t>https://www.everythingdisc.com/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Everything DiSC</a:t>
                      </a:r>
                    </a:p>
                  </a:txBody>
                  <a:tcPr marL="9525" marR="9525" marT="9525" marB="0" anchor="b">
                    <a:lnL>
                      <a:noFill/>
                    </a:lnL>
                    <a:lnR>
                      <a:noFill/>
                    </a:lnR>
                    <a:lnT>
                      <a:noFill/>
                    </a:lnT>
                    <a:lnB>
                      <a:noFill/>
                    </a:lnB>
                    <a:solidFill>
                      <a:srgbClr val="FFFF00"/>
                    </a:solidFill>
                  </a:tcPr>
                </a:tc>
                <a:tc>
                  <a:txBody>
                    <a:bodyPr/>
                    <a:lstStyle/>
                    <a:p>
                      <a:pPr algn="l" fontAlgn="b"/>
                      <a:r>
                        <a:rPr lang="en-GB" sz="1100" b="0" i="0" u="none" strike="noStrike">
                          <a:solidFill>
                            <a:srgbClr val="000000"/>
                          </a:solidFill>
                          <a:effectLst/>
                          <a:latin typeface="Aptos Narrow" panose="020B0004020202020204" pitchFamily="34" charset="0"/>
                        </a:rPr>
                        <a:t>                                22,300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24,000 </a:t>
                      </a:r>
                    </a:p>
                  </a:txBody>
                  <a:tcPr marL="9525" marR="9525" marT="9525" marB="0" anchor="b">
                    <a:lnL>
                      <a:noFill/>
                    </a:lnL>
                    <a:lnR>
                      <a:noFill/>
                    </a:lnR>
                    <a:lnT>
                      <a:noFill/>
                    </a:lnT>
                    <a:lnB>
                      <a:noFill/>
                    </a:lnB>
                    <a:noFill/>
                  </a:tcPr>
                </a:tc>
                <a:extLst>
                  <a:ext uri="{0D108BD9-81ED-4DB2-BD59-A6C34878D82A}">
                    <a16:rowId xmlns:a16="http://schemas.microsoft.com/office/drawing/2014/main" val="3918249342"/>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4"/>
                        </a:rPr>
                        <a:t>https://www.gallup.com/cliftonstrengths</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CliftonStrengths</a:t>
                      </a:r>
                    </a:p>
                  </a:txBody>
                  <a:tcPr marL="9525" marR="9525" marT="9525" marB="0" anchor="b">
                    <a:lnL>
                      <a:noFill/>
                    </a:lnL>
                    <a:lnR>
                      <a:noFill/>
                    </a:lnR>
                    <a:lnT>
                      <a:noFill/>
                    </a:lnT>
                    <a:lnB>
                      <a:noFill/>
                    </a:lnB>
                    <a:solidFill>
                      <a:srgbClr val="FFFF00"/>
                    </a:solidFill>
                  </a:tcPr>
                </a:tc>
                <a:tc>
                  <a:txBody>
                    <a:bodyPr/>
                    <a:lstStyle/>
                    <a:p>
                      <a:pPr algn="l" fontAlgn="b"/>
                      <a:r>
                        <a:rPr lang="en-GB" sz="1100" b="0" i="0" u="none" strike="noStrike">
                          <a:solidFill>
                            <a:srgbClr val="000000"/>
                          </a:solidFill>
                          <a:effectLst/>
                          <a:latin typeface="Aptos Narrow" panose="020B0004020202020204" pitchFamily="34" charset="0"/>
                        </a:rPr>
                        <a:t>                              355,000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75,000 </a:t>
                      </a:r>
                    </a:p>
                  </a:txBody>
                  <a:tcPr marL="9525" marR="9525" marT="9525" marB="0" anchor="b">
                    <a:lnL>
                      <a:noFill/>
                    </a:lnL>
                    <a:lnR>
                      <a:noFill/>
                    </a:lnR>
                    <a:lnT>
                      <a:noFill/>
                    </a:lnT>
                    <a:lnB>
                      <a:noFill/>
                    </a:lnB>
                    <a:noFill/>
                  </a:tcPr>
                </a:tc>
                <a:extLst>
                  <a:ext uri="{0D108BD9-81ED-4DB2-BD59-A6C34878D82A}">
                    <a16:rowId xmlns:a16="http://schemas.microsoft.com/office/drawing/2014/main" val="2288828894"/>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5"/>
                        </a:rPr>
                        <a:t>https://www.typecoach.com/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Type Coach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12,800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2,000 </a:t>
                      </a:r>
                    </a:p>
                  </a:txBody>
                  <a:tcPr marL="9525" marR="9525" marT="9525" marB="0" anchor="b">
                    <a:lnL>
                      <a:noFill/>
                    </a:lnL>
                    <a:lnR>
                      <a:noFill/>
                    </a:lnR>
                    <a:lnT>
                      <a:noFill/>
                    </a:lnT>
                    <a:lnB>
                      <a:noFill/>
                    </a:lnB>
                    <a:noFill/>
                  </a:tcPr>
                </a:tc>
                <a:extLst>
                  <a:ext uri="{0D108BD9-81ED-4DB2-BD59-A6C34878D82A}">
                    <a16:rowId xmlns:a16="http://schemas.microsoft.com/office/drawing/2014/main" val="107300116"/>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6"/>
                        </a:rPr>
                        <a:t>https://luminalearning.com/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Lumina Learning</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4,500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11,000 </a:t>
                      </a:r>
                    </a:p>
                  </a:txBody>
                  <a:tcPr marL="9525" marR="9525" marT="9525" marB="0" anchor="b">
                    <a:lnL>
                      <a:noFill/>
                    </a:lnL>
                    <a:lnR>
                      <a:noFill/>
                    </a:lnR>
                    <a:lnT>
                      <a:noFill/>
                    </a:lnT>
                    <a:lnB>
                      <a:noFill/>
                    </a:lnB>
                    <a:noFill/>
                  </a:tcPr>
                </a:tc>
                <a:extLst>
                  <a:ext uri="{0D108BD9-81ED-4DB2-BD59-A6C34878D82A}">
                    <a16:rowId xmlns:a16="http://schemas.microsoft.com/office/drawing/2014/main" val="1225094448"/>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7"/>
                        </a:rPr>
                        <a:t>https://www.predictiveindex.com/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The Predictive Index</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125,000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67,000 </a:t>
                      </a:r>
                    </a:p>
                  </a:txBody>
                  <a:tcPr marL="9525" marR="9525" marT="9525" marB="0" anchor="b">
                    <a:lnL>
                      <a:noFill/>
                    </a:lnL>
                    <a:lnR>
                      <a:noFill/>
                    </a:lnR>
                    <a:lnT>
                      <a:noFill/>
                    </a:lnT>
                    <a:lnB>
                      <a:noFill/>
                    </a:lnB>
                    <a:noFill/>
                  </a:tcPr>
                </a:tc>
                <a:extLst>
                  <a:ext uri="{0D108BD9-81ED-4DB2-BD59-A6C34878D82A}">
                    <a16:rowId xmlns:a16="http://schemas.microsoft.com/office/drawing/2014/main" val="4104139901"/>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8"/>
                        </a:rPr>
                        <a:t>https://www.thegcindex.com/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THE GC INDEX</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4,000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3,000 </a:t>
                      </a:r>
                    </a:p>
                  </a:txBody>
                  <a:tcPr marL="9525" marR="9525" marT="9525" marB="0" anchor="b">
                    <a:lnL>
                      <a:noFill/>
                    </a:lnL>
                    <a:lnR>
                      <a:noFill/>
                    </a:lnR>
                    <a:lnT>
                      <a:noFill/>
                    </a:lnT>
                    <a:lnB>
                      <a:noFill/>
                    </a:lnB>
                    <a:noFill/>
                  </a:tcPr>
                </a:tc>
                <a:extLst>
                  <a:ext uri="{0D108BD9-81ED-4DB2-BD59-A6C34878D82A}">
                    <a16:rowId xmlns:a16="http://schemas.microsoft.com/office/drawing/2014/main" val="1548841883"/>
                  </a:ext>
                </a:extLst>
              </a:tr>
              <a:tr h="190500">
                <a:tc>
                  <a:txBody>
                    <a:bodyPr/>
                    <a:lstStyle/>
                    <a:p>
                      <a:pPr algn="l" fontAlgn="b"/>
                      <a:endParaRPr lang="en-GB"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608022432"/>
                  </a:ext>
                </a:extLst>
              </a:tr>
              <a:tr h="190500">
                <a:tc>
                  <a:txBody>
                    <a:bodyPr/>
                    <a:lstStyle/>
                    <a:p>
                      <a:pPr algn="l" fontAlgn="b"/>
                      <a:endParaRPr lang="en-GB"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1" i="0" u="none" strike="noStrike">
                          <a:solidFill>
                            <a:srgbClr val="000000"/>
                          </a:solidFill>
                          <a:effectLst/>
                          <a:latin typeface="Aptos Narrow" panose="020B0004020202020204" pitchFamily="34" charset="0"/>
                        </a:rPr>
                        <a:t>Other Competitors </a:t>
                      </a:r>
                    </a:p>
                  </a:txBody>
                  <a:tcPr marL="9525" marR="9525" marT="9525" marB="0" anchor="b">
                    <a:lnL>
                      <a:noFill/>
                    </a:lnL>
                    <a:lnR>
                      <a:noFill/>
                    </a:lnR>
                    <a:lnT>
                      <a:noFill/>
                    </a:lnT>
                    <a:lnB>
                      <a:noFill/>
                    </a:lnB>
                    <a:solidFill>
                      <a:srgbClr val="A6C9EC"/>
                    </a:solid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endParaRPr lang="en-GB" sz="11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239481319"/>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9"/>
                        </a:rPr>
                        <a:t>https://www.hoganassessments.com/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Hogan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41,600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37,000 </a:t>
                      </a:r>
                    </a:p>
                  </a:txBody>
                  <a:tcPr marL="9525" marR="9525" marT="9525" marB="0" anchor="b">
                    <a:lnL>
                      <a:noFill/>
                    </a:lnL>
                    <a:lnR>
                      <a:noFill/>
                    </a:lnR>
                    <a:lnT>
                      <a:noFill/>
                    </a:lnT>
                    <a:lnB>
                      <a:noFill/>
                    </a:lnB>
                    <a:noFill/>
                  </a:tcPr>
                </a:tc>
                <a:extLst>
                  <a:ext uri="{0D108BD9-81ED-4DB2-BD59-A6C34878D82A}">
                    <a16:rowId xmlns:a16="http://schemas.microsoft.com/office/drawing/2014/main" val="520898963"/>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10"/>
                        </a:rPr>
                        <a:t>https://talogy.com/en/</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Talogy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15,000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83,000 </a:t>
                      </a:r>
                    </a:p>
                  </a:txBody>
                  <a:tcPr marL="9525" marR="9525" marT="9525" marB="0" anchor="b">
                    <a:lnL>
                      <a:noFill/>
                    </a:lnL>
                    <a:lnR>
                      <a:noFill/>
                    </a:lnR>
                    <a:lnT>
                      <a:noFill/>
                    </a:lnT>
                    <a:lnB>
                      <a:noFill/>
                    </a:lnB>
                    <a:noFill/>
                  </a:tcPr>
                </a:tc>
                <a:extLst>
                  <a:ext uri="{0D108BD9-81ED-4DB2-BD59-A6C34878D82A}">
                    <a16:rowId xmlns:a16="http://schemas.microsoft.com/office/drawing/2014/main" val="2408814564"/>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11"/>
                        </a:rPr>
                        <a:t>https://www.profiledynamics.com/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Profile Dynamics</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1,600 </a:t>
                      </a:r>
                    </a:p>
                  </a:txBody>
                  <a:tcPr marL="9525" marR="9525" marT="9525" marB="0" anchor="b">
                    <a:lnL>
                      <a:noFill/>
                    </a:lnL>
                    <a:lnR>
                      <a:noFill/>
                    </a:lnR>
                    <a:lnT>
                      <a:noFill/>
                    </a:lnT>
                    <a:lnB>
                      <a:noFill/>
                    </a:lnB>
                    <a:noFill/>
                  </a:tcPr>
                </a:tc>
                <a:tc>
                  <a:txBody>
                    <a:bodyPr/>
                    <a:lstStyle/>
                    <a:p>
                      <a:pPr algn="r" fontAlgn="b"/>
                      <a:r>
                        <a:rPr lang="en-GB" sz="1100" b="0" i="0" u="none" strike="noStrike">
                          <a:solidFill>
                            <a:srgbClr val="000000"/>
                          </a:solidFill>
                          <a:effectLst/>
                          <a:latin typeface="Aptos Narrow" panose="020B0004020202020204" pitchFamily="34" charset="0"/>
                        </a:rPr>
                        <a:t>1000</a:t>
                      </a:r>
                    </a:p>
                  </a:txBody>
                  <a:tcPr marL="9525" marR="9525" marT="9525" marB="0" anchor="b">
                    <a:lnL>
                      <a:noFill/>
                    </a:lnL>
                    <a:lnR>
                      <a:noFill/>
                    </a:lnR>
                    <a:lnT>
                      <a:noFill/>
                    </a:lnT>
                    <a:lnB>
                      <a:noFill/>
                    </a:lnB>
                    <a:noFill/>
                  </a:tcPr>
                </a:tc>
                <a:extLst>
                  <a:ext uri="{0D108BD9-81ED-4DB2-BD59-A6C34878D82A}">
                    <a16:rowId xmlns:a16="http://schemas.microsoft.com/office/drawing/2014/main" val="1296398127"/>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12"/>
                        </a:rPr>
                        <a:t>https://www.shl.com/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SHL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145,000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70,000 </a:t>
                      </a:r>
                    </a:p>
                  </a:txBody>
                  <a:tcPr marL="9525" marR="9525" marT="9525" marB="0" anchor="b">
                    <a:lnL>
                      <a:noFill/>
                    </a:lnL>
                    <a:lnR>
                      <a:noFill/>
                    </a:lnR>
                    <a:lnT>
                      <a:noFill/>
                    </a:lnT>
                    <a:lnB>
                      <a:noFill/>
                    </a:lnB>
                    <a:noFill/>
                  </a:tcPr>
                </a:tc>
                <a:extLst>
                  <a:ext uri="{0D108BD9-81ED-4DB2-BD59-A6C34878D82A}">
                    <a16:rowId xmlns:a16="http://schemas.microsoft.com/office/drawing/2014/main" val="3754923647"/>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13"/>
                        </a:rPr>
                        <a:t>https://high5test.com/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High5Test</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183,000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2,000 </a:t>
                      </a:r>
                    </a:p>
                  </a:txBody>
                  <a:tcPr marL="9525" marR="9525" marT="9525" marB="0" anchor="b">
                    <a:lnL>
                      <a:noFill/>
                    </a:lnL>
                    <a:lnR>
                      <a:noFill/>
                    </a:lnR>
                    <a:lnT>
                      <a:noFill/>
                    </a:lnT>
                    <a:lnB>
                      <a:noFill/>
                    </a:lnB>
                    <a:noFill/>
                  </a:tcPr>
                </a:tc>
                <a:extLst>
                  <a:ext uri="{0D108BD9-81ED-4DB2-BD59-A6C34878D82A}">
                    <a16:rowId xmlns:a16="http://schemas.microsoft.com/office/drawing/2014/main" val="1464884269"/>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14"/>
                        </a:rPr>
                        <a:t>https://www.savilleassessment.com/</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Saville Assessment</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5,700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13,000 </a:t>
                      </a:r>
                    </a:p>
                  </a:txBody>
                  <a:tcPr marL="9525" marR="9525" marT="9525" marB="0" anchor="b">
                    <a:lnL>
                      <a:noFill/>
                    </a:lnL>
                    <a:lnR>
                      <a:noFill/>
                    </a:lnR>
                    <a:lnT>
                      <a:noFill/>
                    </a:lnT>
                    <a:lnB>
                      <a:noFill/>
                    </a:lnB>
                    <a:noFill/>
                  </a:tcPr>
                </a:tc>
                <a:extLst>
                  <a:ext uri="{0D108BD9-81ED-4DB2-BD59-A6C34878D82A}">
                    <a16:rowId xmlns:a16="http://schemas.microsoft.com/office/drawing/2014/main" val="1253715942"/>
                  </a:ext>
                </a:extLst>
              </a:tr>
              <a:tr h="190500">
                <a:tc>
                  <a:txBody>
                    <a:bodyPr/>
                    <a:lstStyle/>
                    <a:p>
                      <a:pPr algn="l" fontAlgn="b"/>
                      <a:r>
                        <a:rPr lang="en-GB" sz="1100" b="0" i="0" u="sng" strike="noStrike">
                          <a:solidFill>
                            <a:srgbClr val="467886"/>
                          </a:solidFill>
                          <a:effectLst/>
                          <a:latin typeface="Aptos Narrow" panose="020B0004020202020204" pitchFamily="34" charset="0"/>
                          <a:hlinkClick r:id="rId15"/>
                        </a:rPr>
                        <a:t>https://www.eitrainingcompany.com/eq-i/</a:t>
                      </a:r>
                      <a:endParaRPr lang="en-GB" sz="1100" b="0" i="0" u="sng" strike="noStrike">
                        <a:solidFill>
                          <a:srgbClr val="467886"/>
                        </a:solidFill>
                        <a:effectLst/>
                        <a:latin typeface="Aptos Narrow" panose="020B0004020202020204" pitchFamily="34" charset="0"/>
                      </a:endParaRP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EQ-i 2.0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4,500 </a:t>
                      </a:r>
                    </a:p>
                  </a:txBody>
                  <a:tcPr marL="9525" marR="9525" marT="9525" marB="0" anchor="b">
                    <a:lnL>
                      <a:noFill/>
                    </a:lnL>
                    <a:lnR>
                      <a:noFill/>
                    </a:lnR>
                    <a:lnT>
                      <a:noFill/>
                    </a:lnT>
                    <a:lnB>
                      <a:noFill/>
                    </a:lnB>
                    <a:noFill/>
                  </a:tcPr>
                </a:tc>
                <a:tc>
                  <a:txBody>
                    <a:bodyPr/>
                    <a:lstStyle/>
                    <a:p>
                      <a:pPr algn="l" fontAlgn="b"/>
                      <a:r>
                        <a:rPr lang="en-GB" sz="1100" b="0" i="0" u="none" strike="noStrike">
                          <a:solidFill>
                            <a:srgbClr val="000000"/>
                          </a:solidFill>
                          <a:effectLst/>
                          <a:latin typeface="Aptos Narrow" panose="020B0004020202020204" pitchFamily="34" charset="0"/>
                        </a:rPr>
                        <a:t>                                   5,000 </a:t>
                      </a:r>
                    </a:p>
                  </a:txBody>
                  <a:tcPr marL="9525" marR="9525" marT="9525" marB="0" anchor="b">
                    <a:lnL>
                      <a:noFill/>
                    </a:lnL>
                    <a:lnR>
                      <a:noFill/>
                    </a:lnR>
                    <a:lnT>
                      <a:noFill/>
                    </a:lnT>
                    <a:lnB>
                      <a:noFill/>
                    </a:lnB>
                    <a:noFill/>
                  </a:tcPr>
                </a:tc>
                <a:extLst>
                  <a:ext uri="{0D108BD9-81ED-4DB2-BD59-A6C34878D82A}">
                    <a16:rowId xmlns:a16="http://schemas.microsoft.com/office/drawing/2014/main" val="3135169949"/>
                  </a:ext>
                </a:extLst>
              </a:tr>
            </a:tbl>
          </a:graphicData>
        </a:graphic>
      </p:graphicFrame>
    </p:spTree>
    <p:extLst>
      <p:ext uri="{BB962C8B-B14F-4D97-AF65-F5344CB8AC3E}">
        <p14:creationId xmlns:p14="http://schemas.microsoft.com/office/powerpoint/2010/main" val="3021333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861BD4F-CF8B-B496-A63B-A3ED6F4463DA}"/>
              </a:ext>
            </a:extLst>
          </p:cNvPr>
          <p:cNvGraphicFramePr>
            <a:graphicFrameLocks noGrp="1"/>
          </p:cNvGraphicFramePr>
          <p:nvPr>
            <p:ph idx="1"/>
          </p:nvPr>
        </p:nvGraphicFramePr>
        <p:xfrm>
          <a:off x="838200" y="920278"/>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9785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1AFAFE-A22D-B0C2-2EA2-B793FF58CB3B}"/>
              </a:ext>
            </a:extLst>
          </p:cNvPr>
          <p:cNvSpPr>
            <a:spLocks noGrp="1"/>
          </p:cNvSpPr>
          <p:nvPr>
            <p:ph type="title"/>
          </p:nvPr>
        </p:nvSpPr>
        <p:spPr/>
        <p:txBody>
          <a:bodyPr/>
          <a:lstStyle/>
          <a:p>
            <a:r>
              <a:rPr lang="en-GB"/>
              <a:t>Strategy</a:t>
            </a:r>
          </a:p>
        </p:txBody>
      </p:sp>
      <p:sp>
        <p:nvSpPr>
          <p:cNvPr id="2" name="TextBox 1">
            <a:extLst>
              <a:ext uri="{FF2B5EF4-FFF2-40B4-BE49-F238E27FC236}">
                <a16:creationId xmlns:a16="http://schemas.microsoft.com/office/drawing/2014/main" id="{F05B21EF-BBEB-E7D6-60E0-25B14571CDE7}"/>
              </a:ext>
            </a:extLst>
          </p:cNvPr>
          <p:cNvSpPr txBox="1"/>
          <p:nvPr/>
        </p:nvSpPr>
        <p:spPr>
          <a:xfrm>
            <a:off x="742950" y="1733550"/>
            <a:ext cx="8446287" cy="1477328"/>
          </a:xfrm>
          <a:prstGeom prst="rect">
            <a:avLst/>
          </a:prstGeom>
          <a:noFill/>
        </p:spPr>
        <p:txBody>
          <a:bodyPr wrap="none" rtlCol="0">
            <a:spAutoFit/>
          </a:bodyPr>
          <a:lstStyle/>
          <a:p>
            <a:r>
              <a:rPr lang="en-GB" b="1"/>
              <a:t>Primary Channels: </a:t>
            </a:r>
            <a:r>
              <a:rPr lang="en-GB"/>
              <a:t>Search (Google Ads &amp; SEO) and LinkedIn (Organic &amp; Paid)</a:t>
            </a:r>
          </a:p>
          <a:p>
            <a:endParaRPr lang="en-GB"/>
          </a:p>
          <a:p>
            <a:r>
              <a:rPr lang="en-GB" b="1"/>
              <a:t>Objective</a:t>
            </a:r>
            <a:r>
              <a:rPr lang="en-GB"/>
              <a:t>: Drive certification bookings and high-value form fills.</a:t>
            </a:r>
          </a:p>
          <a:p>
            <a:endParaRPr lang="en-GB"/>
          </a:p>
          <a:p>
            <a:endParaRPr lang="en-GB"/>
          </a:p>
        </p:txBody>
      </p:sp>
    </p:spTree>
    <p:extLst>
      <p:ext uri="{BB962C8B-B14F-4D97-AF65-F5344CB8AC3E}">
        <p14:creationId xmlns:p14="http://schemas.microsoft.com/office/powerpoint/2010/main" val="784084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8B5EB5-242E-1C0C-EF5F-DD2B86252FDF}"/>
              </a:ext>
            </a:extLst>
          </p:cNvPr>
          <p:cNvSpPr>
            <a:spLocks noGrp="1"/>
          </p:cNvSpPr>
          <p:nvPr>
            <p:ph type="title"/>
          </p:nvPr>
        </p:nvSpPr>
        <p:spPr/>
        <p:txBody>
          <a:bodyPr/>
          <a:lstStyle/>
          <a:p>
            <a:r>
              <a:rPr lang="en-GB"/>
              <a:t>Competitive Landscape in EU</a:t>
            </a:r>
          </a:p>
        </p:txBody>
      </p:sp>
      <p:sp>
        <p:nvSpPr>
          <p:cNvPr id="5" name="Text Placeholder 4">
            <a:extLst>
              <a:ext uri="{FF2B5EF4-FFF2-40B4-BE49-F238E27FC236}">
                <a16:creationId xmlns:a16="http://schemas.microsoft.com/office/drawing/2014/main" id="{FCBC4097-417F-3658-5399-47AA02D8F828}"/>
              </a:ext>
            </a:extLst>
          </p:cNvPr>
          <p:cNvSpPr>
            <a:spLocks noGrp="1"/>
          </p:cNvSpPr>
          <p:nvPr>
            <p:ph type="body" sz="quarter" idx="10"/>
          </p:nvPr>
        </p:nvSpPr>
        <p:spPr/>
        <p:txBody>
          <a:bodyPr/>
          <a:lstStyle/>
          <a:p>
            <a:r>
              <a:rPr lang="en-GB"/>
              <a:t>Competitors: </a:t>
            </a:r>
            <a:r>
              <a:rPr lang="en-GB" err="1"/>
              <a:t>Analyze</a:t>
            </a:r>
            <a:r>
              <a:rPr lang="en-GB"/>
              <a:t> their search and social strategies.</a:t>
            </a:r>
          </a:p>
          <a:p>
            <a:r>
              <a:rPr lang="en-GB"/>
              <a:t>Identify gaps in our LinkedIn and SEO presence.</a:t>
            </a:r>
          </a:p>
          <a:p>
            <a:r>
              <a:rPr lang="en-GB"/>
              <a:t>Leverage insights for innovative campaign ideas.</a:t>
            </a:r>
          </a:p>
          <a:p>
            <a:r>
              <a:rPr lang="en-GB"/>
              <a:t>Focus on differentiators like personalized content and practitioner success stories.</a:t>
            </a:r>
          </a:p>
        </p:txBody>
      </p:sp>
    </p:spTree>
    <p:extLst>
      <p:ext uri="{BB962C8B-B14F-4D97-AF65-F5344CB8AC3E}">
        <p14:creationId xmlns:p14="http://schemas.microsoft.com/office/powerpoint/2010/main" val="2304575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2852F-27B6-48A9-1E19-D91CEB2E2645}"/>
              </a:ext>
            </a:extLst>
          </p:cNvPr>
          <p:cNvSpPr>
            <a:spLocks noGrp="1"/>
          </p:cNvSpPr>
          <p:nvPr>
            <p:ph type="title"/>
          </p:nvPr>
        </p:nvSpPr>
        <p:spPr/>
        <p:txBody>
          <a:bodyPr/>
          <a:lstStyle/>
          <a:p>
            <a:r>
              <a:rPr lang="en-GB"/>
              <a:t>Search: Advertising &amp; SEO </a:t>
            </a:r>
          </a:p>
        </p:txBody>
      </p:sp>
      <p:sp>
        <p:nvSpPr>
          <p:cNvPr id="5" name="Text Placeholder 4">
            <a:extLst>
              <a:ext uri="{FF2B5EF4-FFF2-40B4-BE49-F238E27FC236}">
                <a16:creationId xmlns:a16="http://schemas.microsoft.com/office/drawing/2014/main" id="{80D5F2C4-6125-0D29-6ED5-523CC4F45FF2}"/>
              </a:ext>
            </a:extLst>
          </p:cNvPr>
          <p:cNvSpPr>
            <a:spLocks noGrp="1"/>
          </p:cNvSpPr>
          <p:nvPr>
            <p:ph type="body" sz="quarter" idx="10"/>
          </p:nvPr>
        </p:nvSpPr>
        <p:spPr/>
        <p:txBody>
          <a:bodyPr/>
          <a:lstStyle/>
          <a:p>
            <a:r>
              <a:rPr lang="en-GB"/>
              <a:t>Improve organic traffic by 15% through SEO optimization.</a:t>
            </a:r>
          </a:p>
          <a:p>
            <a:r>
              <a:rPr lang="en-GB"/>
              <a:t>Optimize Google Ads campaigns for lower CPC and higher conversion rates.</a:t>
            </a:r>
          </a:p>
          <a:p>
            <a:r>
              <a:rPr lang="en-GB"/>
              <a:t>Focus on high-impact keywords like 'MBTI Certification' and 'Leadership Development'.</a:t>
            </a:r>
          </a:p>
          <a:p>
            <a:r>
              <a:rPr lang="en-GB"/>
              <a:t>AI SEO optimisation.</a:t>
            </a:r>
          </a:p>
          <a:p>
            <a:endParaRPr lang="en-GB"/>
          </a:p>
        </p:txBody>
      </p:sp>
      <p:pic>
        <p:nvPicPr>
          <p:cNvPr id="2050" name="Picture 2" descr="Google logo - Wikipedia">
            <a:extLst>
              <a:ext uri="{FF2B5EF4-FFF2-40B4-BE49-F238E27FC236}">
                <a16:creationId xmlns:a16="http://schemas.microsoft.com/office/drawing/2014/main" id="{AFC58754-A692-87C1-4748-AF4A36122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5562" y="193149"/>
            <a:ext cx="1177491" cy="39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683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E1070AE-DEA6-C655-5DBB-A275012741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0A238D-74CE-641A-4385-C4706EF68780}"/>
              </a:ext>
            </a:extLst>
          </p:cNvPr>
          <p:cNvSpPr>
            <a:spLocks noGrp="1"/>
          </p:cNvSpPr>
          <p:nvPr>
            <p:ph type="title"/>
          </p:nvPr>
        </p:nvSpPr>
        <p:spPr/>
        <p:txBody>
          <a:bodyPr/>
          <a:lstStyle/>
          <a:p>
            <a:r>
              <a:rPr lang="en-GB"/>
              <a:t>LinkedIn </a:t>
            </a:r>
            <a:endParaRPr lang="en-GB">
              <a:ea typeface="Open Sans Semibold"/>
              <a:cs typeface="Open Sans Semibold"/>
            </a:endParaRPr>
          </a:p>
        </p:txBody>
      </p:sp>
      <p:sp>
        <p:nvSpPr>
          <p:cNvPr id="3" name="Text Placeholder 2">
            <a:extLst>
              <a:ext uri="{FF2B5EF4-FFF2-40B4-BE49-F238E27FC236}">
                <a16:creationId xmlns:a16="http://schemas.microsoft.com/office/drawing/2014/main" id="{6964BA0B-EBB0-9F09-1CEF-CADB5767B819}"/>
              </a:ext>
            </a:extLst>
          </p:cNvPr>
          <p:cNvSpPr>
            <a:spLocks noGrp="1"/>
          </p:cNvSpPr>
          <p:nvPr>
            <p:ph type="body" sz="quarter" idx="10"/>
          </p:nvPr>
        </p:nvSpPr>
        <p:spPr/>
        <p:txBody>
          <a:bodyPr/>
          <a:lstStyle/>
          <a:p>
            <a:r>
              <a:rPr lang="en-GB"/>
              <a:t>Grow LinkedIn followers by 20%.</a:t>
            </a:r>
          </a:p>
          <a:p>
            <a:r>
              <a:rPr lang="en-GB"/>
              <a:t>Increase engagement rates by 25% through tailored content.</a:t>
            </a:r>
          </a:p>
          <a:p>
            <a:r>
              <a:rPr lang="en-GB"/>
              <a:t>Launch targeted paid campaigns for HR and L&amp;D professionals globally.</a:t>
            </a:r>
          </a:p>
          <a:p>
            <a:r>
              <a:rPr lang="en-GB"/>
              <a:t>Utilize LinkedIn newsletters and groups for community building.</a:t>
            </a:r>
          </a:p>
          <a:p>
            <a:endParaRPr lang="en-GB"/>
          </a:p>
        </p:txBody>
      </p:sp>
      <p:sp>
        <p:nvSpPr>
          <p:cNvPr id="5" name="Subtitle 2">
            <a:extLst>
              <a:ext uri="{FF2B5EF4-FFF2-40B4-BE49-F238E27FC236}">
                <a16:creationId xmlns:a16="http://schemas.microsoft.com/office/drawing/2014/main" id="{E2E41235-6A14-42F6-5298-A7F1C11815D3}"/>
              </a:ext>
            </a:extLst>
          </p:cNvPr>
          <p:cNvSpPr txBox="1">
            <a:spLocks/>
          </p:cNvSpPr>
          <p:nvPr/>
        </p:nvSpPr>
        <p:spPr>
          <a:xfrm>
            <a:off x="991312" y="3722551"/>
            <a:ext cx="6648628" cy="36976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400"/>
              </a:spcBef>
              <a:buClr>
                <a:schemeClr val="bg2"/>
              </a:buClr>
              <a:buSzPct val="150000"/>
              <a:buFont typeface="Arial Black" panose="020B0A04020102020204" pitchFamily="34" charset="0"/>
              <a:buNone/>
              <a:defRPr sz="20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00">
              <a:ea typeface="Open Sans"/>
              <a:cs typeface="Open Sans"/>
            </a:endParaRPr>
          </a:p>
        </p:txBody>
      </p:sp>
      <p:pic>
        <p:nvPicPr>
          <p:cNvPr id="1026" name="Picture 2" descr="The Benefits of Using LinkedIn For Your ...">
            <a:extLst>
              <a:ext uri="{FF2B5EF4-FFF2-40B4-BE49-F238E27FC236}">
                <a16:creationId xmlns:a16="http://schemas.microsoft.com/office/drawing/2014/main" id="{BF324A5C-29FB-ECB4-6603-F65ACC03B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4664" y="138507"/>
            <a:ext cx="1368993" cy="42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15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F47619-078A-B016-FF71-B8C86F12DFA5}"/>
              </a:ext>
            </a:extLst>
          </p:cNvPr>
          <p:cNvSpPr>
            <a:spLocks noGrp="1"/>
          </p:cNvSpPr>
          <p:nvPr>
            <p:ph type="title"/>
          </p:nvPr>
        </p:nvSpPr>
        <p:spPr/>
        <p:txBody>
          <a:bodyPr/>
          <a:lstStyle/>
          <a:p>
            <a:r>
              <a:rPr lang="en-GB"/>
              <a:t>Practitioner Personas</a:t>
            </a:r>
            <a:br>
              <a:rPr lang="en-GB"/>
            </a:br>
            <a:r>
              <a:rPr lang="en-GB" sz="2400">
                <a:solidFill>
                  <a:srgbClr val="2F989B"/>
                </a:solidFill>
              </a:rPr>
              <a:t>for internal customers</a:t>
            </a:r>
          </a:p>
        </p:txBody>
      </p:sp>
      <p:graphicFrame>
        <p:nvGraphicFramePr>
          <p:cNvPr id="6" name="Table 5">
            <a:extLst>
              <a:ext uri="{FF2B5EF4-FFF2-40B4-BE49-F238E27FC236}">
                <a16:creationId xmlns:a16="http://schemas.microsoft.com/office/drawing/2014/main" id="{96E52723-71D9-41B8-CA18-D4092E3C76B4}"/>
              </a:ext>
            </a:extLst>
          </p:cNvPr>
          <p:cNvGraphicFramePr>
            <a:graphicFrameLocks noGrp="1"/>
          </p:cNvGraphicFramePr>
          <p:nvPr/>
        </p:nvGraphicFramePr>
        <p:xfrm>
          <a:off x="1065138" y="1759324"/>
          <a:ext cx="9880228" cy="4526218"/>
        </p:xfrm>
        <a:graphic>
          <a:graphicData uri="http://schemas.openxmlformats.org/drawingml/2006/table">
            <a:tbl>
              <a:tblPr/>
              <a:tblGrid>
                <a:gridCol w="1367238">
                  <a:extLst>
                    <a:ext uri="{9D8B030D-6E8A-4147-A177-3AD203B41FA5}">
                      <a16:colId xmlns:a16="http://schemas.microsoft.com/office/drawing/2014/main" val="3546863116"/>
                    </a:ext>
                  </a:extLst>
                </a:gridCol>
                <a:gridCol w="2055156">
                  <a:extLst>
                    <a:ext uri="{9D8B030D-6E8A-4147-A177-3AD203B41FA5}">
                      <a16:colId xmlns:a16="http://schemas.microsoft.com/office/drawing/2014/main" val="3069651549"/>
                    </a:ext>
                  </a:extLst>
                </a:gridCol>
                <a:gridCol w="2244334">
                  <a:extLst>
                    <a:ext uri="{9D8B030D-6E8A-4147-A177-3AD203B41FA5}">
                      <a16:colId xmlns:a16="http://schemas.microsoft.com/office/drawing/2014/main" val="3733582289"/>
                    </a:ext>
                  </a:extLst>
                </a:gridCol>
                <a:gridCol w="1969166">
                  <a:extLst>
                    <a:ext uri="{9D8B030D-6E8A-4147-A177-3AD203B41FA5}">
                      <a16:colId xmlns:a16="http://schemas.microsoft.com/office/drawing/2014/main" val="3273658671"/>
                    </a:ext>
                  </a:extLst>
                </a:gridCol>
                <a:gridCol w="2244334">
                  <a:extLst>
                    <a:ext uri="{9D8B030D-6E8A-4147-A177-3AD203B41FA5}">
                      <a16:colId xmlns:a16="http://schemas.microsoft.com/office/drawing/2014/main" val="1864337315"/>
                    </a:ext>
                  </a:extLst>
                </a:gridCol>
              </a:tblGrid>
              <a:tr h="309563">
                <a:tc>
                  <a:txBody>
                    <a:bodyPr/>
                    <a:lstStyle/>
                    <a:p>
                      <a:pPr algn="l" fontAlgn="auto">
                        <a:lnSpc>
                          <a:spcPts val="1650"/>
                        </a:lnSpc>
                      </a:pPr>
                      <a:endParaRPr lang="en-US" sz="1300" b="1" i="0">
                        <a:solidFill>
                          <a:srgbClr val="0C4853"/>
                        </a:solidFill>
                        <a:effectLst/>
                        <a:latin typeface="Open Sans" panose="020B0606030504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tc>
                  <a:txBody>
                    <a:bodyPr/>
                    <a:lstStyle/>
                    <a:p>
                      <a:pPr algn="l" fontAlgn="base">
                        <a:lnSpc>
                          <a:spcPts val="1650"/>
                        </a:lnSpc>
                      </a:pPr>
                      <a:r>
                        <a:rPr lang="en-US" sz="1300" b="1" i="0">
                          <a:solidFill>
                            <a:srgbClr val="0C4853"/>
                          </a:solidFill>
                          <a:effectLst/>
                          <a:latin typeface="Open Sans" panose="020B0606030504020204" pitchFamily="34" charset="0"/>
                        </a:rPr>
                        <a:t>Individual Contributors</a:t>
                      </a:r>
                      <a:endParaRPr lang="en-US"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tc>
                  <a:txBody>
                    <a:bodyPr/>
                    <a:lstStyle/>
                    <a:p>
                      <a:pPr algn="l" fontAlgn="base">
                        <a:lnSpc>
                          <a:spcPts val="1650"/>
                        </a:lnSpc>
                      </a:pPr>
                      <a:r>
                        <a:rPr lang="en-US" sz="1300" b="1" i="0">
                          <a:solidFill>
                            <a:srgbClr val="0C4853"/>
                          </a:solidFill>
                          <a:effectLst/>
                          <a:latin typeface="Open Sans" panose="020B0606030504020204" pitchFamily="34" charset="0"/>
                        </a:rPr>
                        <a:t>HR Managers</a:t>
                      </a:r>
                      <a:endParaRPr lang="en-US"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tc>
                  <a:txBody>
                    <a:bodyPr/>
                    <a:lstStyle/>
                    <a:p>
                      <a:pPr algn="l" fontAlgn="base">
                        <a:lnSpc>
                          <a:spcPts val="1650"/>
                        </a:lnSpc>
                      </a:pPr>
                      <a:r>
                        <a:rPr lang="en-US" sz="1300" b="1" i="0">
                          <a:solidFill>
                            <a:srgbClr val="0C4853"/>
                          </a:solidFill>
                          <a:effectLst/>
                          <a:latin typeface="Open Sans" panose="020B0606030504020204" pitchFamily="34" charset="0"/>
                        </a:rPr>
                        <a:t>L&amp;D/OD Specialists</a:t>
                      </a:r>
                      <a:endParaRPr lang="en-US"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tc>
                  <a:txBody>
                    <a:bodyPr/>
                    <a:lstStyle/>
                    <a:p>
                      <a:pPr algn="l" fontAlgn="base">
                        <a:lnSpc>
                          <a:spcPts val="1650"/>
                        </a:lnSpc>
                      </a:pPr>
                      <a:r>
                        <a:rPr lang="en-US" sz="1300" b="1" i="0">
                          <a:solidFill>
                            <a:srgbClr val="0C4853"/>
                          </a:solidFill>
                          <a:effectLst/>
                          <a:latin typeface="Open Sans" panose="020B0606030504020204" pitchFamily="34" charset="0"/>
                        </a:rPr>
                        <a:t>MBTI Champions</a:t>
                      </a:r>
                      <a:endParaRPr lang="en-US"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5527" cap="flat" cmpd="sng" algn="ctr">
                      <a:solidFill>
                        <a:srgbClr val="0C4853"/>
                      </a:solidFill>
                      <a:prstDash val="solid"/>
                      <a:round/>
                      <a:headEnd type="none" w="med" len="med"/>
                      <a:tailEnd type="none" w="med" len="med"/>
                    </a:lnB>
                    <a:noFill/>
                  </a:tcPr>
                </a:tc>
                <a:extLst>
                  <a:ext uri="{0D108BD9-81ED-4DB2-BD59-A6C34878D82A}">
                    <a16:rowId xmlns:a16="http://schemas.microsoft.com/office/drawing/2014/main" val="3916160547"/>
                  </a:ext>
                </a:extLst>
              </a:tr>
              <a:tr h="878128">
                <a:tc>
                  <a:txBody>
                    <a:bodyPr/>
                    <a:lstStyle/>
                    <a:p>
                      <a:pPr algn="l" fontAlgn="base">
                        <a:lnSpc>
                          <a:spcPts val="1650"/>
                        </a:lnSpc>
                      </a:pPr>
                      <a:r>
                        <a:rPr lang="en-US" sz="1300" b="1" i="0">
                          <a:solidFill>
                            <a:srgbClr val="0C4853"/>
                          </a:solidFill>
                          <a:effectLst/>
                          <a:latin typeface="Open Sans" panose="020B0606030504020204" pitchFamily="34" charset="0"/>
                        </a:rPr>
                        <a:t>Description</a:t>
                      </a:r>
                      <a:endParaRPr lang="en-US"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pPr>
                      <a:r>
                        <a:rPr lang="en-GB" sz="1000" b="0" i="0">
                          <a:solidFill>
                            <a:srgbClr val="0C4853"/>
                          </a:solidFill>
                          <a:effectLst/>
                          <a:latin typeface="OpenSans"/>
                        </a:rPr>
                        <a:t>Practitioners from HR or L&amp;D/OD whose primary job is to deliver trainings to employees</a:t>
                      </a:r>
                      <a:endParaRPr lang="en-GB" sz="1600" b="0" i="0">
                        <a:solidFill>
                          <a:srgbClr val="0C4853"/>
                        </a:solidFill>
                        <a:effectLst/>
                      </a:endParaRPr>
                    </a:p>
                    <a:p>
                      <a:pPr algn="l" fontAlgn="base">
                        <a:lnSpc>
                          <a:spcPts val="1350"/>
                        </a:lnSpc>
                      </a:pPr>
                      <a:r>
                        <a:rPr lang="en-GB" sz="1000" b="0" i="0">
                          <a:solidFill>
                            <a:srgbClr val="0C4853"/>
                          </a:solidFill>
                          <a:effectLst/>
                          <a:latin typeface="OpenSans"/>
                        </a:rPr>
                        <a:t> </a:t>
                      </a:r>
                      <a:endParaRPr lang="en-GB"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pPr>
                      <a:r>
                        <a:rPr lang="en-GB" sz="1000" b="0" i="0">
                          <a:solidFill>
                            <a:srgbClr val="0C4853"/>
                          </a:solidFill>
                          <a:effectLst/>
                          <a:latin typeface="OpenSans"/>
                        </a:rPr>
                        <a:t>HR professionals who are also responsible for managing employee training and development</a:t>
                      </a:r>
                      <a:endParaRPr lang="en-GB" sz="1600" b="0" i="0">
                        <a:solidFill>
                          <a:srgbClr val="0C4853"/>
                        </a:solidFill>
                        <a:effectLst/>
                      </a:endParaRPr>
                    </a:p>
                    <a:p>
                      <a:pPr algn="l" fontAlgn="base">
                        <a:lnSpc>
                          <a:spcPts val="1350"/>
                        </a:lnSpc>
                      </a:pPr>
                      <a:r>
                        <a:rPr lang="en-GB" sz="1000" b="0" i="0">
                          <a:solidFill>
                            <a:srgbClr val="0C4853"/>
                          </a:solidFill>
                          <a:effectLst/>
                          <a:latin typeface="OpenSans"/>
                        </a:rPr>
                        <a:t> </a:t>
                      </a:r>
                      <a:endParaRPr lang="en-GB"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pPr>
                      <a:r>
                        <a:rPr lang="en-GB" sz="1000" b="0" i="0">
                          <a:solidFill>
                            <a:srgbClr val="0C4853"/>
                          </a:solidFill>
                          <a:effectLst/>
                          <a:latin typeface="OpenSans"/>
                        </a:rPr>
                        <a:t>L&amp;D/OD professionals who specialize </a:t>
                      </a:r>
                      <a:r>
                        <a:rPr lang="en-GB" sz="1800" b="0" i="0" kern="1200">
                          <a:solidFill>
                            <a:schemeClr val="tx1"/>
                          </a:solidFill>
                          <a:effectLst/>
                          <a:latin typeface="+mn-lt"/>
                          <a:ea typeface="+mn-ea"/>
                          <a:cs typeface="+mn-cs"/>
                        </a:rPr>
                        <a:t> </a:t>
                      </a:r>
                      <a:r>
                        <a:rPr lang="en-GB" sz="1000" b="0" i="0">
                          <a:solidFill>
                            <a:srgbClr val="0C4853"/>
                          </a:solidFill>
                          <a:effectLst/>
                          <a:latin typeface="OpenSans"/>
                        </a:rPr>
                        <a:t>in designing and delivering employee training and development</a:t>
                      </a:r>
                      <a:endParaRPr lang="en-GB" sz="1600" b="0" i="0">
                        <a:solidFill>
                          <a:srgbClr val="0C4853"/>
                        </a:solidFill>
                        <a:effectLst/>
                      </a:endParaRPr>
                    </a:p>
                    <a:p>
                      <a:pPr algn="l" fontAlgn="base">
                        <a:lnSpc>
                          <a:spcPts val="1350"/>
                        </a:lnSpc>
                      </a:pPr>
                      <a:r>
                        <a:rPr lang="en-GB" sz="1000" b="0" i="0">
                          <a:solidFill>
                            <a:srgbClr val="0C4853"/>
                          </a:solidFill>
                          <a:effectLst/>
                          <a:latin typeface="OpenSans"/>
                        </a:rPr>
                        <a:t> </a:t>
                      </a:r>
                      <a:endParaRPr lang="en-GB"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pPr>
                      <a:r>
                        <a:rPr lang="en-GB" sz="1000" b="0" i="0">
                          <a:solidFill>
                            <a:srgbClr val="0C4853"/>
                          </a:solidFill>
                          <a:effectLst/>
                          <a:latin typeface="OpenSans"/>
                        </a:rPr>
                        <a:t>HR or L&amp;D/OD professionals who succeeded in getting their organization to embed MBTI theory within their processes and culture</a:t>
                      </a:r>
                      <a:endParaRPr lang="en-GB"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5527"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extLst>
                  <a:ext uri="{0D108BD9-81ED-4DB2-BD59-A6C34878D82A}">
                    <a16:rowId xmlns:a16="http://schemas.microsoft.com/office/drawing/2014/main" val="131347276"/>
                  </a:ext>
                </a:extLst>
              </a:tr>
              <a:tr h="1198354">
                <a:tc>
                  <a:txBody>
                    <a:bodyPr/>
                    <a:lstStyle/>
                    <a:p>
                      <a:pPr algn="l" fontAlgn="base">
                        <a:lnSpc>
                          <a:spcPts val="1650"/>
                        </a:lnSpc>
                      </a:pPr>
                      <a:r>
                        <a:rPr lang="en-US" sz="1300" b="1" i="0">
                          <a:solidFill>
                            <a:srgbClr val="0C4853"/>
                          </a:solidFill>
                          <a:effectLst/>
                          <a:latin typeface="Open Sans" panose="020B0606030504020204" pitchFamily="34" charset="0"/>
                        </a:rPr>
                        <a:t>Demographics</a:t>
                      </a:r>
                      <a:endParaRPr lang="en-US" sz="1600" b="0" i="0">
                        <a:solidFill>
                          <a:srgbClr val="0C4853"/>
                        </a:solidFill>
                        <a:effectLst/>
                      </a:endParaRPr>
                    </a:p>
                    <a:p>
                      <a:pPr algn="l" fontAlgn="base">
                        <a:lnSpc>
                          <a:spcPts val="1650"/>
                        </a:lnSpc>
                      </a:pPr>
                      <a:r>
                        <a:rPr lang="en-US" sz="1300" b="1" i="0">
                          <a:solidFill>
                            <a:srgbClr val="0C4853"/>
                          </a:solidFill>
                          <a:effectLst/>
                          <a:latin typeface="Open Sans" panose="020B0606030504020204" pitchFamily="34" charset="0"/>
                        </a:rPr>
                        <a:t>and</a:t>
                      </a:r>
                      <a:endParaRPr lang="en-US" sz="1600" b="0" i="0">
                        <a:solidFill>
                          <a:srgbClr val="0C4853"/>
                        </a:solidFill>
                        <a:effectLst/>
                      </a:endParaRPr>
                    </a:p>
                    <a:p>
                      <a:pPr algn="l" fontAlgn="base">
                        <a:lnSpc>
                          <a:spcPts val="1650"/>
                        </a:lnSpc>
                      </a:pPr>
                      <a:r>
                        <a:rPr lang="en-US" sz="1300" b="1" i="0">
                          <a:solidFill>
                            <a:srgbClr val="0C4853"/>
                          </a:solidFill>
                          <a:effectLst/>
                          <a:latin typeface="Open Sans" panose="020B0606030504020204" pitchFamily="34" charset="0"/>
                        </a:rPr>
                        <a:t>Background</a:t>
                      </a:r>
                      <a:endParaRPr lang="en-US" sz="1600" b="0" i="0">
                        <a:solidFill>
                          <a:srgbClr val="0C4853"/>
                        </a:solidFill>
                        <a:effectLst/>
                      </a:endParaRPr>
                    </a:p>
                    <a:p>
                      <a:pPr algn="l" fontAlgn="base">
                        <a:lnSpc>
                          <a:spcPts val="1650"/>
                        </a:lnSpc>
                      </a:pPr>
                      <a:r>
                        <a:rPr lang="en-US" sz="1300" b="1" i="0">
                          <a:solidFill>
                            <a:srgbClr val="0C4853"/>
                          </a:solidFill>
                          <a:effectLst/>
                          <a:latin typeface="Open Sans" panose="020B0606030504020204" pitchFamily="34" charset="0"/>
                        </a:rPr>
                        <a:t> </a:t>
                      </a:r>
                      <a:endParaRPr lang="en-US"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1000" b="0" i="0">
                          <a:solidFill>
                            <a:srgbClr val="0C4853"/>
                          </a:solidFill>
                          <a:effectLst/>
                          <a:latin typeface="OpenSans"/>
                        </a:rPr>
                        <a:t>25+ years old, skews female</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Typical titles: trainer, facilitator, internal consultant</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Often started as junior HR/L&amp;D/OD professionals and then sent for MBTI certification</a:t>
                      </a:r>
                      <a:endParaRPr lang="en-GB" sz="800" b="0" i="0">
                        <a:solidFill>
                          <a:srgbClr val="0C4853"/>
                        </a:solidFill>
                        <a:effectLst/>
                        <a:latin typeface="Arial" panose="020B06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1000" b="0" i="0">
                          <a:solidFill>
                            <a:srgbClr val="0C4853"/>
                          </a:solidFill>
                          <a:effectLst/>
                          <a:latin typeface="OpenSans"/>
                        </a:rPr>
                        <a:t>30–55 years old, skews female</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Typical titles: varies</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Usually don’t have L&amp;D/OD background and are from smaller organizations without that function </a:t>
                      </a:r>
                      <a:endParaRPr lang="en-GB" sz="800" b="0" i="0">
                        <a:solidFill>
                          <a:srgbClr val="0C4853"/>
                        </a:solidFill>
                        <a:effectLst/>
                        <a:latin typeface="Arial" panose="020B06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1000" b="0" i="0">
                          <a:solidFill>
                            <a:srgbClr val="0C4853"/>
                          </a:solidFill>
                          <a:effectLst/>
                          <a:latin typeface="OpenSans"/>
                        </a:rPr>
                        <a:t>30–55 years old, skews female</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Typical titles: varies</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Bachelor’s or advanced degree in sociology, psychology, OD, or related fields</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May be certified on competitor assessments</a:t>
                      </a:r>
                      <a:endParaRPr lang="en-GB" sz="800" b="0" i="0">
                        <a:solidFill>
                          <a:srgbClr val="0C4853"/>
                        </a:solidFill>
                        <a:effectLst/>
                        <a:latin typeface="Arial" panose="020B06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1000" b="0" i="0">
                          <a:solidFill>
                            <a:srgbClr val="0C4853"/>
                          </a:solidFill>
                          <a:effectLst/>
                          <a:latin typeface="OpenSans"/>
                        </a:rPr>
                        <a:t>45–55 years old, skews female</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Typical titles: varies</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Usually in more senior roles and managing a team of practitioners; not actively delivering trainings</a:t>
                      </a:r>
                      <a:endParaRPr lang="en-GB" sz="800" b="0" i="0">
                        <a:solidFill>
                          <a:srgbClr val="0C4853"/>
                        </a:solidFill>
                        <a:effectLst/>
                        <a:latin typeface="Arial" panose="020B06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extLst>
                  <a:ext uri="{0D108BD9-81ED-4DB2-BD59-A6C34878D82A}">
                    <a16:rowId xmlns:a16="http://schemas.microsoft.com/office/drawing/2014/main" val="579582270"/>
                  </a:ext>
                </a:extLst>
              </a:tr>
              <a:tr h="1198354">
                <a:tc>
                  <a:txBody>
                    <a:bodyPr/>
                    <a:lstStyle/>
                    <a:p>
                      <a:pPr algn="l" fontAlgn="base">
                        <a:lnSpc>
                          <a:spcPts val="1650"/>
                        </a:lnSpc>
                      </a:pPr>
                      <a:r>
                        <a:rPr lang="en-US" sz="1300" b="1" i="0">
                          <a:solidFill>
                            <a:srgbClr val="0C4853"/>
                          </a:solidFill>
                          <a:effectLst/>
                          <a:latin typeface="Open Sans" panose="020B0606030504020204" pitchFamily="34" charset="0"/>
                        </a:rPr>
                        <a:t>Goals and</a:t>
                      </a:r>
                      <a:endParaRPr lang="en-US" sz="1600" b="0" i="0">
                        <a:solidFill>
                          <a:srgbClr val="0C4853"/>
                        </a:solidFill>
                        <a:effectLst/>
                      </a:endParaRPr>
                    </a:p>
                    <a:p>
                      <a:pPr algn="l" fontAlgn="base">
                        <a:lnSpc>
                          <a:spcPts val="1650"/>
                        </a:lnSpc>
                      </a:pPr>
                      <a:r>
                        <a:rPr lang="en-US" sz="1300" b="1" i="0">
                          <a:solidFill>
                            <a:srgbClr val="0C4853"/>
                          </a:solidFill>
                          <a:effectLst/>
                          <a:latin typeface="Open Sans" panose="020B0606030504020204" pitchFamily="34" charset="0"/>
                        </a:rPr>
                        <a:t>Motivations</a:t>
                      </a:r>
                      <a:endParaRPr lang="en-US" sz="1600" b="0" i="0">
                        <a:solidFill>
                          <a:srgbClr val="0C4853"/>
                        </a:solidFill>
                        <a:effectLst/>
                      </a:endParaRPr>
                    </a:p>
                    <a:p>
                      <a:pPr algn="l" fontAlgn="base">
                        <a:lnSpc>
                          <a:spcPts val="1650"/>
                        </a:lnSpc>
                      </a:pPr>
                      <a:r>
                        <a:rPr lang="en-US" sz="1300" b="1" i="0">
                          <a:solidFill>
                            <a:srgbClr val="0C4853"/>
                          </a:solidFill>
                          <a:effectLst/>
                          <a:latin typeface="Open Sans" panose="020B0606030504020204" pitchFamily="34" charset="0"/>
                        </a:rPr>
                        <a:t> </a:t>
                      </a:r>
                      <a:endParaRPr lang="en-US" sz="1600" b="0" i="0">
                        <a:solidFill>
                          <a:srgbClr val="0C4853"/>
                        </a:solidFill>
                        <a:effectLst/>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1000" b="0" i="0">
                          <a:solidFill>
                            <a:srgbClr val="0C4853"/>
                          </a:solidFill>
                          <a:effectLst/>
                          <a:latin typeface="OpenSans"/>
                        </a:rPr>
                        <a:t>Successfully deliver trainings and meet KPIs</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Receive recognition for their efforts (e.g., positive smile sheets, survey results, feedback from stakeholders)</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Not look bad while “onstage” </a:t>
                      </a:r>
                      <a:endParaRPr lang="en-GB" sz="800" b="0" i="0">
                        <a:solidFill>
                          <a:srgbClr val="0C4853"/>
                        </a:solidFill>
                        <a:effectLst/>
                        <a:latin typeface="Arial" panose="020B06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1000" b="0" i="0">
                          <a:solidFill>
                            <a:srgbClr val="0C4853"/>
                          </a:solidFill>
                          <a:effectLst/>
                          <a:latin typeface="OpenSans"/>
                        </a:rPr>
                        <a:t>Ensure HR strategy is aligned to organization’s business strategy</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Fulfill wide range of HR responsibilities, including training and development; MBTI approach is not top of mind</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Seek turnkey training solutions because they lack time and expertise</a:t>
                      </a:r>
                      <a:endParaRPr lang="en-GB" sz="800" b="0" i="0">
                        <a:solidFill>
                          <a:srgbClr val="0C4853"/>
                        </a:solidFill>
                        <a:effectLst/>
                        <a:latin typeface="Arial" panose="020B06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1000" b="0" i="0">
                          <a:solidFill>
                            <a:srgbClr val="0C4853"/>
                          </a:solidFill>
                          <a:effectLst/>
                          <a:latin typeface="OpenSans"/>
                        </a:rPr>
                        <a:t>Ensure their work supports their organization’s strategy and priorities</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Prove their own and group’s value (because their work is sometimes perceived as luxury that can be cut in difficult times) </a:t>
                      </a:r>
                      <a:endParaRPr lang="en-GB" sz="800" b="0" i="0">
                        <a:solidFill>
                          <a:srgbClr val="0C4853"/>
                        </a:solidFill>
                        <a:effectLst/>
                        <a:latin typeface="Arial" panose="020B06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tc>
                  <a:txBody>
                    <a:bodyPr/>
                    <a:lstStyle/>
                    <a:p>
                      <a:pPr algn="l" fontAlgn="base">
                        <a:lnSpc>
                          <a:spcPts val="1350"/>
                        </a:lnSpc>
                        <a:buFont typeface="Arial" panose="020B0604020202020204" pitchFamily="34" charset="0"/>
                        <a:buChar char="•"/>
                      </a:pPr>
                      <a:r>
                        <a:rPr lang="en-GB" sz="1000" b="0" i="0">
                          <a:solidFill>
                            <a:srgbClr val="0C4853"/>
                          </a:solidFill>
                          <a:effectLst/>
                          <a:latin typeface="OpenSans"/>
                        </a:rPr>
                        <a:t>Truly believe in MBTI theory and want to spread it to every corner of organization</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Continue to lead team to enhance and scale their MBTI program, delivering value to organization</a:t>
                      </a:r>
                      <a:endParaRPr lang="en-GB" sz="800" b="0" i="0">
                        <a:solidFill>
                          <a:srgbClr val="0C4853"/>
                        </a:solidFill>
                        <a:effectLst/>
                        <a:latin typeface="Arial" panose="020B0604020202020204" pitchFamily="34" charset="0"/>
                      </a:endParaRPr>
                    </a:p>
                    <a:p>
                      <a:pPr algn="l" fontAlgn="base">
                        <a:lnSpc>
                          <a:spcPts val="1350"/>
                        </a:lnSpc>
                        <a:buFont typeface="Arial" panose="020B0604020202020204" pitchFamily="34" charset="0"/>
                        <a:buChar char="•"/>
                      </a:pPr>
                      <a:r>
                        <a:rPr lang="en-GB" sz="1000" b="0" i="0">
                          <a:solidFill>
                            <a:srgbClr val="0C4853"/>
                          </a:solidFill>
                          <a:effectLst/>
                          <a:latin typeface="OpenSans"/>
                        </a:rPr>
                        <a:t>Maintain their status as MBTI guru</a:t>
                      </a:r>
                      <a:endParaRPr lang="en-GB" sz="800" b="0" i="0">
                        <a:solidFill>
                          <a:srgbClr val="0C4853"/>
                        </a:solidFill>
                        <a:effectLst/>
                        <a:latin typeface="Arial" panose="020B06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9525" cap="flat" cmpd="sng" algn="ctr">
                      <a:solidFill>
                        <a:srgbClr val="0C4853"/>
                      </a:solidFill>
                      <a:prstDash val="solid"/>
                      <a:round/>
                      <a:headEnd type="none" w="med" len="med"/>
                      <a:tailEnd type="none" w="med" len="med"/>
                    </a:lnB>
                    <a:noFill/>
                  </a:tcPr>
                </a:tc>
                <a:extLst>
                  <a:ext uri="{0D108BD9-81ED-4DB2-BD59-A6C34878D82A}">
                    <a16:rowId xmlns:a16="http://schemas.microsoft.com/office/drawing/2014/main" val="7582579"/>
                  </a:ext>
                </a:extLst>
              </a:tr>
              <a:tr h="243064">
                <a:tc>
                  <a:txBody>
                    <a:bodyPr/>
                    <a:lstStyle/>
                    <a:p>
                      <a:pPr algn="l" fontAlgn="auto">
                        <a:lnSpc>
                          <a:spcPts val="1425"/>
                        </a:lnSpc>
                      </a:pPr>
                      <a:endParaRPr lang="en-US" sz="1100" b="0" i="0">
                        <a:solidFill>
                          <a:srgbClr val="0C4853"/>
                        </a:solidFill>
                        <a:effectLst/>
                        <a:latin typeface="Aptos" panose="020B00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1425"/>
                        </a:lnSpc>
                      </a:pPr>
                      <a:endParaRPr lang="en-US" sz="1100" b="0" i="0">
                        <a:solidFill>
                          <a:srgbClr val="0C4853"/>
                        </a:solidFill>
                        <a:effectLst/>
                        <a:latin typeface="Aptos" panose="020B00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1425"/>
                        </a:lnSpc>
                      </a:pPr>
                      <a:endParaRPr lang="en-US" sz="1100" b="0" i="0">
                        <a:solidFill>
                          <a:srgbClr val="0C4853"/>
                        </a:solidFill>
                        <a:effectLst/>
                        <a:latin typeface="Aptos" panose="020B00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1425"/>
                        </a:lnSpc>
                      </a:pPr>
                      <a:endParaRPr lang="en-US" sz="1100" b="0" i="0">
                        <a:solidFill>
                          <a:srgbClr val="0C4853"/>
                        </a:solidFill>
                        <a:effectLst/>
                        <a:latin typeface="Aptos" panose="020B00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auto">
                        <a:lnSpc>
                          <a:spcPts val="1425"/>
                        </a:lnSpc>
                      </a:pPr>
                      <a:endParaRPr lang="en-US" sz="1100" b="0" i="0">
                        <a:solidFill>
                          <a:srgbClr val="0C4853"/>
                        </a:solidFill>
                        <a:effectLst/>
                        <a:latin typeface="Aptos" panose="020B0004020202020204" pitchFamily="34" charset="0"/>
                      </a:endParaRPr>
                    </a:p>
                  </a:txBody>
                  <a:tcPr marL="82550" marR="82550" marT="41275" marB="4127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C4853"/>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136838087"/>
                  </a:ext>
                </a:extLst>
              </a:tr>
            </a:tbl>
          </a:graphicData>
        </a:graphic>
      </p:graphicFrame>
      <p:sp>
        <p:nvSpPr>
          <p:cNvPr id="7" name="Rectangle 2">
            <a:extLst>
              <a:ext uri="{FF2B5EF4-FFF2-40B4-BE49-F238E27FC236}">
                <a16:creationId xmlns:a16="http://schemas.microsoft.com/office/drawing/2014/main" id="{1008D100-F1AA-0914-5DB3-2DABC9AF6381}"/>
              </a:ext>
            </a:extLst>
          </p:cNvPr>
          <p:cNvSpPr>
            <a:spLocks noChangeArrowheads="1"/>
          </p:cNvSpPr>
          <p:nvPr/>
        </p:nvSpPr>
        <p:spPr bwMode="auto">
          <a:xfrm>
            <a:off x="1064952" y="17594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3">
            <a:extLst>
              <a:ext uri="{FF2B5EF4-FFF2-40B4-BE49-F238E27FC236}">
                <a16:creationId xmlns:a16="http://schemas.microsoft.com/office/drawing/2014/main" id="{92C1E3E8-DE4D-85C8-210C-96A680DF95FB}"/>
              </a:ext>
            </a:extLst>
          </p:cNvPr>
          <p:cNvSpPr txBox="1"/>
          <p:nvPr/>
        </p:nvSpPr>
        <p:spPr>
          <a:xfrm>
            <a:off x="6679933" y="1288742"/>
            <a:ext cx="4343513" cy="369332"/>
          </a:xfrm>
          <a:prstGeom prst="rect">
            <a:avLst/>
          </a:prstGeom>
          <a:noFill/>
        </p:spPr>
        <p:txBody>
          <a:bodyPr wrap="square">
            <a:spAutoFit/>
          </a:bodyPr>
          <a:lstStyle>
            <a:defPPr>
              <a:defRPr lang="en-US"/>
            </a:defPPr>
            <a:lvl1pPr marL="0" algn="l" defTabSz="914400" rtl="0" eaLnBrk="1" latinLnBrk="0" hangingPunct="1">
              <a:defRPr sz="1800" kern="1200">
                <a:solidFill>
                  <a:srgbClr val="0C4853"/>
                </a:solidFill>
                <a:latin typeface="OpenSans"/>
              </a:defRPr>
            </a:lvl1pPr>
            <a:lvl2pPr marL="457200" algn="l" defTabSz="914400" rtl="0" eaLnBrk="1" latinLnBrk="0" hangingPunct="1">
              <a:defRPr sz="1800" kern="1200">
                <a:solidFill>
                  <a:srgbClr val="0C4853"/>
                </a:solidFill>
                <a:latin typeface="OpenSans"/>
              </a:defRPr>
            </a:lvl2pPr>
            <a:lvl3pPr marL="914400" algn="l" defTabSz="914400" rtl="0" eaLnBrk="1" latinLnBrk="0" hangingPunct="1">
              <a:defRPr sz="1800" kern="1200">
                <a:solidFill>
                  <a:srgbClr val="0C4853"/>
                </a:solidFill>
                <a:latin typeface="OpenSans"/>
              </a:defRPr>
            </a:lvl3pPr>
            <a:lvl4pPr marL="1371600" algn="l" defTabSz="914400" rtl="0" eaLnBrk="1" latinLnBrk="0" hangingPunct="1">
              <a:defRPr sz="1800" kern="1200">
                <a:solidFill>
                  <a:srgbClr val="0C4853"/>
                </a:solidFill>
                <a:latin typeface="OpenSans"/>
              </a:defRPr>
            </a:lvl4pPr>
            <a:lvl5pPr marL="1828800" algn="l" defTabSz="914400" rtl="0" eaLnBrk="1" latinLnBrk="0" hangingPunct="1">
              <a:defRPr sz="1800" kern="1200">
                <a:solidFill>
                  <a:srgbClr val="0C4853"/>
                </a:solidFill>
                <a:latin typeface="OpenSans"/>
              </a:defRPr>
            </a:lvl5pPr>
            <a:lvl6pPr marL="2286000" algn="l" defTabSz="914400" rtl="0" eaLnBrk="1" latinLnBrk="0" hangingPunct="1">
              <a:defRPr sz="1800" kern="1200">
                <a:solidFill>
                  <a:srgbClr val="0C4853"/>
                </a:solidFill>
                <a:latin typeface="OpenSans"/>
              </a:defRPr>
            </a:lvl6pPr>
            <a:lvl7pPr marL="2743200" algn="l" defTabSz="914400" rtl="0" eaLnBrk="1" latinLnBrk="0" hangingPunct="1">
              <a:defRPr sz="1800" kern="1200">
                <a:solidFill>
                  <a:srgbClr val="0C4853"/>
                </a:solidFill>
                <a:latin typeface="OpenSans"/>
              </a:defRPr>
            </a:lvl7pPr>
            <a:lvl8pPr marL="3200400" algn="l" defTabSz="914400" rtl="0" eaLnBrk="1" latinLnBrk="0" hangingPunct="1">
              <a:defRPr sz="1800" kern="1200">
                <a:solidFill>
                  <a:srgbClr val="0C4853"/>
                </a:solidFill>
                <a:latin typeface="OpenSans"/>
              </a:defRPr>
            </a:lvl8pPr>
            <a:lvl9pPr marL="3657600" algn="l" defTabSz="914400" rtl="0" eaLnBrk="1" latinLnBrk="0" hangingPunct="1">
              <a:defRPr sz="1800" kern="1200">
                <a:solidFill>
                  <a:srgbClr val="0C4853"/>
                </a:solidFill>
                <a:latin typeface="OpenSans"/>
              </a:defRPr>
            </a:lvl9pPr>
          </a:lstStyle>
          <a:p>
            <a:pPr algn="ctr"/>
            <a:r>
              <a:rPr lang="en-US" sz="1800" b="1" kern="0">
                <a:solidFill>
                  <a:srgbClr val="027E8B">
                    <a:lumMod val="75000"/>
                  </a:srgbClr>
                </a:solidFill>
                <a:effectLst/>
                <a:latin typeface="Open Sans" pitchFamily="2" charset="0"/>
                <a:ea typeface="Open Sans" pitchFamily="2" charset="0"/>
                <a:cs typeface="Open Sans" pitchFamily="2" charset="0"/>
              </a:rPr>
              <a:t>Strategic Priority</a:t>
            </a:r>
            <a:endParaRPr lang="en-NL" b="1">
              <a:solidFill>
                <a:srgbClr val="027E8B">
                  <a:lumMod val="75000"/>
                </a:srgbClr>
              </a:solidFill>
              <a:latin typeface="Open Sans" pitchFamily="2" charset="0"/>
              <a:ea typeface="Open Sans" pitchFamily="2" charset="0"/>
              <a:cs typeface="Open Sans" pitchFamily="2" charset="0"/>
            </a:endParaRPr>
          </a:p>
        </p:txBody>
      </p:sp>
      <p:sp>
        <p:nvSpPr>
          <p:cNvPr id="10" name="Rectangle 9">
            <a:extLst>
              <a:ext uri="{FF2B5EF4-FFF2-40B4-BE49-F238E27FC236}">
                <a16:creationId xmlns:a16="http://schemas.microsoft.com/office/drawing/2014/main" id="{F7C57DD1-A4C3-C886-1084-7CEE468F740B}"/>
              </a:ext>
            </a:extLst>
          </p:cNvPr>
          <p:cNvSpPr/>
          <p:nvPr/>
        </p:nvSpPr>
        <p:spPr>
          <a:xfrm>
            <a:off x="6679933" y="1658074"/>
            <a:ext cx="4343513" cy="4453964"/>
          </a:xfrm>
          <a:prstGeom prst="rect">
            <a:avLst/>
          </a:prstGeom>
          <a:solidFill>
            <a:srgbClr val="027E8B">
              <a:lumMod val="75000"/>
              <a:alpha val="17639"/>
            </a:srgbClr>
          </a:solidFill>
          <a:ln w="19050" cap="flat" cmpd="sng" algn="ctr">
            <a:solidFill>
              <a:srgbClr val="0070C0"/>
            </a:solidFill>
            <a:prstDash val="dash"/>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FFFFFF"/>
                </a:solidFill>
                <a:latin typeface="OpenSans"/>
              </a:defRPr>
            </a:lvl1pPr>
            <a:lvl2pPr marL="457200" algn="l" defTabSz="914400" rtl="0" eaLnBrk="1" latinLnBrk="0" hangingPunct="1">
              <a:defRPr sz="1800" kern="1200">
                <a:solidFill>
                  <a:srgbClr val="FFFFFF"/>
                </a:solidFill>
                <a:latin typeface="OpenSans"/>
              </a:defRPr>
            </a:lvl2pPr>
            <a:lvl3pPr marL="914400" algn="l" defTabSz="914400" rtl="0" eaLnBrk="1" latinLnBrk="0" hangingPunct="1">
              <a:defRPr sz="1800" kern="1200">
                <a:solidFill>
                  <a:srgbClr val="FFFFFF"/>
                </a:solidFill>
                <a:latin typeface="OpenSans"/>
              </a:defRPr>
            </a:lvl3pPr>
            <a:lvl4pPr marL="1371600" algn="l" defTabSz="914400" rtl="0" eaLnBrk="1" latinLnBrk="0" hangingPunct="1">
              <a:defRPr sz="1800" kern="1200">
                <a:solidFill>
                  <a:srgbClr val="FFFFFF"/>
                </a:solidFill>
                <a:latin typeface="OpenSans"/>
              </a:defRPr>
            </a:lvl4pPr>
            <a:lvl5pPr marL="1828800" algn="l" defTabSz="914400" rtl="0" eaLnBrk="1" latinLnBrk="0" hangingPunct="1">
              <a:defRPr sz="1800" kern="1200">
                <a:solidFill>
                  <a:srgbClr val="FFFFFF"/>
                </a:solidFill>
                <a:latin typeface="OpenSans"/>
              </a:defRPr>
            </a:lvl5pPr>
            <a:lvl6pPr marL="2286000" algn="l" defTabSz="914400" rtl="0" eaLnBrk="1" latinLnBrk="0" hangingPunct="1">
              <a:defRPr sz="1800" kern="1200">
                <a:solidFill>
                  <a:srgbClr val="FFFFFF"/>
                </a:solidFill>
                <a:latin typeface="OpenSans"/>
              </a:defRPr>
            </a:lvl6pPr>
            <a:lvl7pPr marL="2743200" algn="l" defTabSz="914400" rtl="0" eaLnBrk="1" latinLnBrk="0" hangingPunct="1">
              <a:defRPr sz="1800" kern="1200">
                <a:solidFill>
                  <a:srgbClr val="FFFFFF"/>
                </a:solidFill>
                <a:latin typeface="OpenSans"/>
              </a:defRPr>
            </a:lvl7pPr>
            <a:lvl8pPr marL="3200400" algn="l" defTabSz="914400" rtl="0" eaLnBrk="1" latinLnBrk="0" hangingPunct="1">
              <a:defRPr sz="1800" kern="1200">
                <a:solidFill>
                  <a:srgbClr val="FFFFFF"/>
                </a:solidFill>
                <a:latin typeface="OpenSans"/>
              </a:defRPr>
            </a:lvl8pPr>
            <a:lvl9pPr marL="3657600" algn="l" defTabSz="914400" rtl="0" eaLnBrk="1" latinLnBrk="0" hangingPunct="1">
              <a:defRPr sz="1800" kern="1200">
                <a:solidFill>
                  <a:srgbClr val="FFFFFF"/>
                </a:solidFill>
                <a:latin typeface="OpenSans"/>
              </a:defRPr>
            </a:lvl9pPr>
          </a:lstStyle>
          <a:p>
            <a:pPr algn="ctr"/>
            <a:endParaRPr lang="en-NL"/>
          </a:p>
        </p:txBody>
      </p:sp>
    </p:spTree>
    <p:extLst>
      <p:ext uri="{BB962C8B-B14F-4D97-AF65-F5344CB8AC3E}">
        <p14:creationId xmlns:p14="http://schemas.microsoft.com/office/powerpoint/2010/main" val="38814485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5685-6C07-FE2A-FDE0-95EF2948FB7C}"/>
              </a:ext>
            </a:extLst>
          </p:cNvPr>
          <p:cNvSpPr>
            <a:spLocks noGrp="1"/>
          </p:cNvSpPr>
          <p:nvPr>
            <p:ph type="title"/>
          </p:nvPr>
        </p:nvSpPr>
        <p:spPr/>
        <p:txBody>
          <a:bodyPr/>
          <a:lstStyle/>
          <a:p>
            <a:r>
              <a:rPr lang="en-GB"/>
              <a:t>Execution Plan &amp; KPIs</a:t>
            </a:r>
          </a:p>
        </p:txBody>
      </p:sp>
      <p:sp>
        <p:nvSpPr>
          <p:cNvPr id="3" name="Text Placeholder 2">
            <a:extLst>
              <a:ext uri="{FF2B5EF4-FFF2-40B4-BE49-F238E27FC236}">
                <a16:creationId xmlns:a16="http://schemas.microsoft.com/office/drawing/2014/main" id="{85391688-7BF4-7465-3B17-8F390D3D218F}"/>
              </a:ext>
            </a:extLst>
          </p:cNvPr>
          <p:cNvSpPr>
            <a:spLocks noGrp="1"/>
          </p:cNvSpPr>
          <p:nvPr>
            <p:ph type="body" sz="quarter" idx="10"/>
          </p:nvPr>
        </p:nvSpPr>
        <p:spPr/>
        <p:txBody>
          <a:bodyPr/>
          <a:lstStyle/>
          <a:p>
            <a:r>
              <a:rPr lang="en-GB"/>
              <a:t>SEO KPIs: Organic traffic, keyword rankings, site performance metrics.</a:t>
            </a:r>
          </a:p>
          <a:p>
            <a:r>
              <a:rPr lang="en-GB"/>
              <a:t>LinkedIn KPIs: Engagement rates, lead generation, follower growth.</a:t>
            </a:r>
          </a:p>
          <a:p>
            <a:r>
              <a:rPr lang="en-GB"/>
              <a:t>Implementation: Agile sprints for continuous improvement.</a:t>
            </a:r>
          </a:p>
          <a:p>
            <a:endParaRPr lang="en-GB"/>
          </a:p>
        </p:txBody>
      </p:sp>
    </p:spTree>
    <p:extLst>
      <p:ext uri="{BB962C8B-B14F-4D97-AF65-F5344CB8AC3E}">
        <p14:creationId xmlns:p14="http://schemas.microsoft.com/office/powerpoint/2010/main" val="4207197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3F86-6275-9399-6B4B-DE3753A9D81F}"/>
              </a:ext>
            </a:extLst>
          </p:cNvPr>
          <p:cNvSpPr>
            <a:spLocks noGrp="1"/>
          </p:cNvSpPr>
          <p:nvPr>
            <p:ph type="title"/>
          </p:nvPr>
        </p:nvSpPr>
        <p:spPr/>
        <p:txBody>
          <a:bodyPr/>
          <a:lstStyle/>
          <a:p>
            <a:r>
              <a:rPr lang="en-GB"/>
              <a:t>ZoomInfo </a:t>
            </a:r>
          </a:p>
        </p:txBody>
      </p:sp>
      <p:sp>
        <p:nvSpPr>
          <p:cNvPr id="3" name="Text Placeholder 2">
            <a:extLst>
              <a:ext uri="{FF2B5EF4-FFF2-40B4-BE49-F238E27FC236}">
                <a16:creationId xmlns:a16="http://schemas.microsoft.com/office/drawing/2014/main" id="{3A153152-BD81-2FF9-1317-80CE32D28C76}"/>
              </a:ext>
            </a:extLst>
          </p:cNvPr>
          <p:cNvSpPr>
            <a:spLocks noGrp="1"/>
          </p:cNvSpPr>
          <p:nvPr>
            <p:ph type="body" sz="quarter" idx="10"/>
          </p:nvPr>
        </p:nvSpPr>
        <p:spPr/>
        <p:txBody>
          <a:bodyPr/>
          <a:lstStyle/>
          <a:p>
            <a:r>
              <a:rPr lang="en-GB"/>
              <a:t>Reducing Churn </a:t>
            </a:r>
          </a:p>
          <a:p>
            <a:r>
              <a:rPr lang="en-GB"/>
              <a:t>ROI of the campaigns </a:t>
            </a:r>
          </a:p>
          <a:p>
            <a:endParaRPr lang="en-GB"/>
          </a:p>
        </p:txBody>
      </p:sp>
    </p:spTree>
    <p:extLst>
      <p:ext uri="{BB962C8B-B14F-4D97-AF65-F5344CB8AC3E}">
        <p14:creationId xmlns:p14="http://schemas.microsoft.com/office/powerpoint/2010/main" val="1566699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07A24B33-D48A-46D6-8C4C-8696F226170E}"/>
              </a:ext>
            </a:extLst>
          </p:cNvPr>
          <p:cNvSpPr/>
          <p:nvPr/>
        </p:nvSpPr>
        <p:spPr>
          <a:xfrm>
            <a:off x="689825" y="1717810"/>
            <a:ext cx="6377714" cy="4028386"/>
          </a:xfrm>
          <a:prstGeom prst="homePlat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Chevron 11">
            <a:extLst>
              <a:ext uri="{FF2B5EF4-FFF2-40B4-BE49-F238E27FC236}">
                <a16:creationId xmlns:a16="http://schemas.microsoft.com/office/drawing/2014/main" id="{529A2F8D-0A7E-E173-6168-379C35A4E7B9}"/>
              </a:ext>
            </a:extLst>
          </p:cNvPr>
          <p:cNvSpPr/>
          <p:nvPr/>
        </p:nvSpPr>
        <p:spPr>
          <a:xfrm>
            <a:off x="5126911" y="1726226"/>
            <a:ext cx="6911996" cy="4030855"/>
          </a:xfrm>
          <a:prstGeom prst="chevron">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 Placeholder 1">
            <a:extLst>
              <a:ext uri="{FF2B5EF4-FFF2-40B4-BE49-F238E27FC236}">
                <a16:creationId xmlns:a16="http://schemas.microsoft.com/office/drawing/2014/main" id="{D43DB761-E3CA-FF71-1C15-F1EEDC932A13}"/>
              </a:ext>
            </a:extLst>
          </p:cNvPr>
          <p:cNvSpPr>
            <a:spLocks noGrp="1"/>
          </p:cNvSpPr>
          <p:nvPr>
            <p:ph type="body" sz="quarter" idx="10"/>
          </p:nvPr>
        </p:nvSpPr>
        <p:spPr>
          <a:xfrm>
            <a:off x="1437078" y="2093714"/>
            <a:ext cx="4053556" cy="2068513"/>
          </a:xfrm>
        </p:spPr>
        <p:txBody>
          <a:bodyPr vert="horz" lIns="91440" tIns="45720" rIns="91440" bIns="45720" rtlCol="0" anchor="t">
            <a:noAutofit/>
          </a:bodyPr>
          <a:lstStyle/>
          <a:p>
            <a:pPr marL="0" indent="0">
              <a:buNone/>
            </a:pPr>
            <a:r>
              <a:rPr lang="en-GB" b="1"/>
              <a:t>Bridge H1 </a:t>
            </a:r>
            <a:endParaRPr lang="en-US" b="1">
              <a:ea typeface="Open Sans"/>
              <a:cs typeface="Open Sans"/>
            </a:endParaRPr>
          </a:p>
          <a:p>
            <a:r>
              <a:rPr lang="en-GB"/>
              <a:t>Tactics focussed on highlighting PIR + soft skills for blue box practitioners including external webinars (lead gen) and the virtual user series (retention strategy)</a:t>
            </a:r>
            <a:endParaRPr lang="en-GB">
              <a:ea typeface="Open Sans"/>
              <a:cs typeface="Open Sans"/>
            </a:endParaRPr>
          </a:p>
          <a:p>
            <a:r>
              <a:rPr lang="en-GB"/>
              <a:t>Marketing fundamentals</a:t>
            </a:r>
            <a:endParaRPr lang="en-GB">
              <a:ea typeface="Open Sans"/>
              <a:cs typeface="Open Sans"/>
            </a:endParaRPr>
          </a:p>
          <a:p>
            <a:endParaRPr lang="en-GB">
              <a:ea typeface="Open Sans"/>
              <a:cs typeface="Open Sans"/>
            </a:endParaRPr>
          </a:p>
        </p:txBody>
      </p:sp>
      <p:sp>
        <p:nvSpPr>
          <p:cNvPr id="3" name="Title 2">
            <a:extLst>
              <a:ext uri="{FF2B5EF4-FFF2-40B4-BE49-F238E27FC236}">
                <a16:creationId xmlns:a16="http://schemas.microsoft.com/office/drawing/2014/main" id="{4F076A3C-A1D4-7473-F8E9-11BA45B34D52}"/>
              </a:ext>
            </a:extLst>
          </p:cNvPr>
          <p:cNvSpPr>
            <a:spLocks noGrp="1"/>
          </p:cNvSpPr>
          <p:nvPr>
            <p:ph type="title"/>
          </p:nvPr>
        </p:nvSpPr>
        <p:spPr>
          <a:xfrm>
            <a:off x="685963" y="654489"/>
            <a:ext cx="10335603" cy="902461"/>
          </a:xfrm>
        </p:spPr>
        <p:txBody>
          <a:bodyPr/>
          <a:lstStyle/>
          <a:p>
            <a:r>
              <a:rPr lang="en-GB">
                <a:ea typeface="Open Sans Semibold"/>
                <a:cs typeface="Open Sans Semibold"/>
              </a:rPr>
              <a:t>Strategic marketing approach for 2025</a:t>
            </a:r>
          </a:p>
        </p:txBody>
      </p:sp>
      <p:sp>
        <p:nvSpPr>
          <p:cNvPr id="7" name="Text Placeholder 1">
            <a:extLst>
              <a:ext uri="{FF2B5EF4-FFF2-40B4-BE49-F238E27FC236}">
                <a16:creationId xmlns:a16="http://schemas.microsoft.com/office/drawing/2014/main" id="{BD3A5F1B-BA5B-546B-43C0-22AEB7682068}"/>
              </a:ext>
            </a:extLst>
          </p:cNvPr>
          <p:cNvSpPr txBox="1">
            <a:spLocks/>
          </p:cNvSpPr>
          <p:nvPr/>
        </p:nvSpPr>
        <p:spPr>
          <a:xfrm>
            <a:off x="7214423" y="2093713"/>
            <a:ext cx="3919960" cy="206851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2000"/>
              </a:spcBef>
              <a:buClr>
                <a:schemeClr val="bg2"/>
              </a:buClr>
              <a:buSzPct val="150000"/>
              <a:buFont typeface="Arial Black" panose="020B0A040201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Clr>
                <a:srgbClr val="A4D8E0"/>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Launch H2</a:t>
            </a:r>
            <a:endParaRPr lang="en-US" b="1">
              <a:ea typeface="Open Sans"/>
              <a:cs typeface="Open Sans"/>
            </a:endParaRPr>
          </a:p>
          <a:p>
            <a:r>
              <a:rPr lang="en-GB"/>
              <a:t>Tactics focussed on soft </a:t>
            </a:r>
            <a:br>
              <a:rPr lang="en-GB"/>
            </a:br>
            <a:r>
              <a:rPr lang="en-GB"/>
              <a:t>and full launch of type intelligence including the ATD and FOW tradeshow plans</a:t>
            </a:r>
            <a:endParaRPr lang="en-GB">
              <a:ea typeface="Open Sans"/>
              <a:cs typeface="Open Sans"/>
            </a:endParaRPr>
          </a:p>
          <a:p>
            <a:r>
              <a:rPr lang="en-GB"/>
              <a:t>There will be appropriate tactics to support other brands</a:t>
            </a:r>
            <a:endParaRPr lang="en-GB">
              <a:ea typeface="Open Sans"/>
              <a:cs typeface="Open Sans"/>
            </a:endParaRPr>
          </a:p>
          <a:p>
            <a:r>
              <a:rPr lang="en-GB"/>
              <a:t>New Innovation</a:t>
            </a:r>
            <a:endParaRPr lang="en-GB">
              <a:ea typeface="Open Sans"/>
              <a:cs typeface="Open Sans"/>
            </a:endParaRPr>
          </a:p>
        </p:txBody>
      </p:sp>
    </p:spTree>
    <p:extLst>
      <p:ext uri="{BB962C8B-B14F-4D97-AF65-F5344CB8AC3E}">
        <p14:creationId xmlns:p14="http://schemas.microsoft.com/office/powerpoint/2010/main" val="292557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2C001-7702-DE4A-FBCC-74EB9B034BCE}"/>
              </a:ext>
            </a:extLst>
          </p:cNvPr>
          <p:cNvSpPr>
            <a:spLocks noGrp="1"/>
          </p:cNvSpPr>
          <p:nvPr>
            <p:ph type="title"/>
          </p:nvPr>
        </p:nvSpPr>
        <p:spPr>
          <a:xfrm>
            <a:off x="500906" y="506047"/>
            <a:ext cx="10335603" cy="902461"/>
          </a:xfrm>
        </p:spPr>
        <p:txBody>
          <a:bodyPr/>
          <a:lstStyle/>
          <a:p>
            <a:r>
              <a:rPr lang="en-GB"/>
              <a:t>High Level B2B Plan</a:t>
            </a:r>
            <a:endParaRPr lang="en-US"/>
          </a:p>
        </p:txBody>
      </p:sp>
      <p:graphicFrame>
        <p:nvGraphicFramePr>
          <p:cNvPr id="6" name="Table 5">
            <a:extLst>
              <a:ext uri="{FF2B5EF4-FFF2-40B4-BE49-F238E27FC236}">
                <a16:creationId xmlns:a16="http://schemas.microsoft.com/office/drawing/2014/main" id="{F4D14403-13A8-19E0-4469-617193E4A010}"/>
              </a:ext>
            </a:extLst>
          </p:cNvPr>
          <p:cNvGraphicFramePr>
            <a:graphicFrameLocks noGrp="1"/>
          </p:cNvGraphicFramePr>
          <p:nvPr>
            <p:extLst>
              <p:ext uri="{D42A27DB-BD31-4B8C-83A1-F6EECF244321}">
                <p14:modId xmlns:p14="http://schemas.microsoft.com/office/powerpoint/2010/main" val="281377973"/>
              </p:ext>
            </p:extLst>
          </p:nvPr>
        </p:nvGraphicFramePr>
        <p:xfrm>
          <a:off x="385947" y="943155"/>
          <a:ext cx="11447540" cy="5172236"/>
        </p:xfrm>
        <a:graphic>
          <a:graphicData uri="http://schemas.openxmlformats.org/drawingml/2006/table">
            <a:tbl>
              <a:tblPr firstRow="1" bandRow="1">
                <a:tableStyleId>{2D5ABB26-0587-4C30-8999-92F81FD0307C}</a:tableStyleId>
              </a:tblPr>
              <a:tblGrid>
                <a:gridCol w="11447540">
                  <a:extLst>
                    <a:ext uri="{9D8B030D-6E8A-4147-A177-3AD203B41FA5}">
                      <a16:colId xmlns:a16="http://schemas.microsoft.com/office/drawing/2014/main" val="3850309279"/>
                    </a:ext>
                  </a:extLst>
                </a:gridCol>
              </a:tblGrid>
              <a:tr h="506114">
                <a:tc>
                  <a:txBody>
                    <a:bodyPr/>
                    <a:lstStyle/>
                    <a:p>
                      <a:pPr lvl="0" algn="ctr">
                        <a:buNone/>
                      </a:pPr>
                      <a:r>
                        <a:rPr lang="en-GB" sz="2400" b="0" i="0" u="none" strike="noStrike" noProof="0">
                          <a:solidFill>
                            <a:schemeClr val="bg1"/>
                          </a:solidFill>
                          <a:latin typeface="Open Sans"/>
                        </a:rPr>
                        <a:t>H1</a:t>
                      </a:r>
                    </a:p>
                  </a:txBody>
                  <a:tcPr>
                    <a:solidFill>
                      <a:srgbClr val="ED7D31"/>
                    </a:solidFill>
                  </a:tcPr>
                </a:tc>
                <a:extLst>
                  <a:ext uri="{0D108BD9-81ED-4DB2-BD59-A6C34878D82A}">
                    <a16:rowId xmlns:a16="http://schemas.microsoft.com/office/drawing/2014/main" val="4030654466"/>
                  </a:ext>
                </a:extLst>
              </a:tr>
              <a:tr h="839409">
                <a:tc>
                  <a:txBody>
                    <a:bodyPr/>
                    <a:lstStyle/>
                    <a:p>
                      <a:pPr lvl="0">
                        <a:buNone/>
                      </a:pPr>
                      <a:endParaRPr lang="en-GB"/>
                    </a:p>
                  </a:txBody>
                  <a:tcPr>
                    <a:solidFill>
                      <a:schemeClr val="accent1">
                        <a:lumMod val="20000"/>
                        <a:lumOff val="80000"/>
                      </a:schemeClr>
                    </a:solidFill>
                  </a:tcPr>
                </a:tc>
                <a:extLst>
                  <a:ext uri="{0D108BD9-81ED-4DB2-BD59-A6C34878D82A}">
                    <a16:rowId xmlns:a16="http://schemas.microsoft.com/office/drawing/2014/main" val="249009569"/>
                  </a:ext>
                </a:extLst>
              </a:tr>
              <a:tr h="1172703">
                <a:tc>
                  <a:txBody>
                    <a:bodyPr/>
                    <a:lstStyle/>
                    <a:p>
                      <a:pPr lvl="0">
                        <a:buNone/>
                      </a:pPr>
                      <a:endParaRPr lang="en-GB"/>
                    </a:p>
                  </a:txBody>
                  <a:tcPr>
                    <a:solidFill>
                      <a:schemeClr val="accent1">
                        <a:lumMod val="20000"/>
                        <a:lumOff val="80000"/>
                      </a:schemeClr>
                    </a:solidFill>
                  </a:tcPr>
                </a:tc>
                <a:extLst>
                  <a:ext uri="{0D108BD9-81ED-4DB2-BD59-A6C34878D82A}">
                    <a16:rowId xmlns:a16="http://schemas.microsoft.com/office/drawing/2014/main" val="16835815"/>
                  </a:ext>
                </a:extLst>
              </a:tr>
              <a:tr h="1271457">
                <a:tc>
                  <a:txBody>
                    <a:bodyPr/>
                    <a:lstStyle/>
                    <a:p>
                      <a:pPr lvl="0">
                        <a:buNone/>
                      </a:pPr>
                      <a:endParaRPr lang="en-GB"/>
                    </a:p>
                  </a:txBody>
                  <a:tcPr>
                    <a:solidFill>
                      <a:schemeClr val="accent1">
                        <a:lumMod val="20000"/>
                        <a:lumOff val="80000"/>
                      </a:schemeClr>
                    </a:solidFill>
                  </a:tcPr>
                </a:tc>
                <a:extLst>
                  <a:ext uri="{0D108BD9-81ED-4DB2-BD59-A6C34878D82A}">
                    <a16:rowId xmlns:a16="http://schemas.microsoft.com/office/drawing/2014/main" val="3155800861"/>
                  </a:ext>
                </a:extLst>
              </a:tr>
              <a:tr h="1382553">
                <a:tc>
                  <a:txBody>
                    <a:bodyPr/>
                    <a:lstStyle/>
                    <a:p>
                      <a:pPr lvl="0">
                        <a:buNone/>
                      </a:pPr>
                      <a:endParaRPr lang="en-GB"/>
                    </a:p>
                  </a:txBody>
                  <a:tcPr>
                    <a:solidFill>
                      <a:schemeClr val="accent1">
                        <a:lumMod val="20000"/>
                        <a:lumOff val="80000"/>
                      </a:schemeClr>
                    </a:solidFill>
                  </a:tcPr>
                </a:tc>
                <a:extLst>
                  <a:ext uri="{0D108BD9-81ED-4DB2-BD59-A6C34878D82A}">
                    <a16:rowId xmlns:a16="http://schemas.microsoft.com/office/drawing/2014/main" val="1436654546"/>
                  </a:ext>
                </a:extLst>
              </a:tr>
            </a:tbl>
          </a:graphicData>
        </a:graphic>
      </p:graphicFrame>
      <p:sp>
        <p:nvSpPr>
          <p:cNvPr id="21" name="Rectangle 20">
            <a:extLst>
              <a:ext uri="{FF2B5EF4-FFF2-40B4-BE49-F238E27FC236}">
                <a16:creationId xmlns:a16="http://schemas.microsoft.com/office/drawing/2014/main" id="{5A71321D-E59C-F669-5875-7A2155CCD347}"/>
              </a:ext>
            </a:extLst>
          </p:cNvPr>
          <p:cNvSpPr/>
          <p:nvPr/>
        </p:nvSpPr>
        <p:spPr>
          <a:xfrm>
            <a:off x="384957" y="4685042"/>
            <a:ext cx="11502922" cy="146227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rgbClr val="54575B"/>
                </a:solidFill>
                <a:ea typeface="Open Sans"/>
                <a:cs typeface="Open Sans"/>
              </a:rPr>
              <a:t>Onboarding emails</a:t>
            </a:r>
          </a:p>
          <a:p>
            <a:pPr algn="ctr"/>
            <a:r>
              <a:rPr lang="en-GB">
                <a:solidFill>
                  <a:srgbClr val="54575B"/>
                </a:solidFill>
                <a:ea typeface="Open Sans"/>
                <a:cs typeface="Open Sans"/>
              </a:rPr>
              <a:t>Monthly customer newsletter</a:t>
            </a:r>
            <a:endParaRPr lang="en-GB">
              <a:solidFill>
                <a:srgbClr val="FFFFFF"/>
              </a:solidFill>
              <a:ea typeface="Open Sans"/>
              <a:cs typeface="Open Sans"/>
            </a:endParaRPr>
          </a:p>
          <a:p>
            <a:pPr algn="ctr"/>
            <a:r>
              <a:rPr lang="en-GB" err="1">
                <a:solidFill>
                  <a:srgbClr val="54575B"/>
                </a:solidFill>
                <a:ea typeface="Open Sans"/>
                <a:cs typeface="Open Sans"/>
              </a:rPr>
              <a:t>Qrtly</a:t>
            </a:r>
            <a:r>
              <a:rPr lang="en-GB">
                <a:solidFill>
                  <a:srgbClr val="54575B"/>
                </a:solidFill>
                <a:ea typeface="Open Sans"/>
                <a:cs typeface="Open Sans"/>
              </a:rPr>
              <a:t> Training calendars</a:t>
            </a:r>
          </a:p>
          <a:p>
            <a:pPr algn="ctr"/>
            <a:r>
              <a:rPr lang="en-GB">
                <a:solidFill>
                  <a:srgbClr val="54575B"/>
                </a:solidFill>
                <a:ea typeface="Open Sans"/>
                <a:cs typeface="Open Sans"/>
              </a:rPr>
              <a:t>Digital: </a:t>
            </a:r>
            <a:r>
              <a:rPr lang="en-GB" err="1">
                <a:solidFill>
                  <a:srgbClr val="54575B"/>
                </a:solidFill>
                <a:ea typeface="Open Sans"/>
                <a:cs typeface="Open Sans"/>
              </a:rPr>
              <a:t>Adwords</a:t>
            </a:r>
            <a:r>
              <a:rPr lang="en-GB">
                <a:solidFill>
                  <a:srgbClr val="54575B"/>
                </a:solidFill>
                <a:ea typeface="Open Sans"/>
                <a:cs typeface="Open Sans"/>
              </a:rPr>
              <a:t>/SEO, social, website</a:t>
            </a:r>
          </a:p>
          <a:p>
            <a:pPr algn="ctr"/>
            <a:r>
              <a:rPr lang="en-GB">
                <a:solidFill>
                  <a:srgbClr val="54575B"/>
                </a:solidFill>
                <a:ea typeface="Open Sans"/>
                <a:cs typeface="Open Sans"/>
              </a:rPr>
              <a:t>DACH – DE language TKI report launch &amp; prospect campaign</a:t>
            </a:r>
            <a:endParaRPr lang="en-GB"/>
          </a:p>
        </p:txBody>
      </p:sp>
      <p:sp>
        <p:nvSpPr>
          <p:cNvPr id="13" name="Rectangle 12">
            <a:extLst>
              <a:ext uri="{FF2B5EF4-FFF2-40B4-BE49-F238E27FC236}">
                <a16:creationId xmlns:a16="http://schemas.microsoft.com/office/drawing/2014/main" id="{CBB9D6EA-AF31-49CE-4391-217F6AE5C92D}"/>
              </a:ext>
            </a:extLst>
          </p:cNvPr>
          <p:cNvSpPr/>
          <p:nvPr/>
        </p:nvSpPr>
        <p:spPr>
          <a:xfrm>
            <a:off x="383743" y="3501607"/>
            <a:ext cx="11476038" cy="118650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rgbClr val="54575B"/>
                </a:solidFill>
                <a:ea typeface="Open Sans"/>
                <a:cs typeface="Open Sans"/>
              </a:rPr>
              <a:t>Festival of Work/ATD</a:t>
            </a:r>
          </a:p>
          <a:p>
            <a:pPr algn="ctr"/>
            <a:r>
              <a:rPr lang="en-GB">
                <a:solidFill>
                  <a:srgbClr val="54575B"/>
                </a:solidFill>
                <a:ea typeface="Open Sans"/>
                <a:cs typeface="Open Sans"/>
              </a:rPr>
              <a:t>PIR campaign</a:t>
            </a:r>
            <a:endParaRPr lang="en-GB"/>
          </a:p>
          <a:p>
            <a:pPr algn="ctr"/>
            <a:r>
              <a:rPr lang="en-GB">
                <a:solidFill>
                  <a:srgbClr val="54575B"/>
                </a:solidFill>
                <a:ea typeface="Open Sans"/>
                <a:cs typeface="Open Sans"/>
              </a:rPr>
              <a:t>ZoomInfo retargeting</a:t>
            </a:r>
            <a:endParaRPr lang="en-GB"/>
          </a:p>
          <a:p>
            <a:pPr algn="ctr"/>
            <a:r>
              <a:rPr lang="en-GB">
                <a:solidFill>
                  <a:srgbClr val="54575B"/>
                </a:solidFill>
                <a:ea typeface="Open Sans"/>
                <a:cs typeface="Open Sans"/>
              </a:rPr>
              <a:t>LinkedIn Social Engagement Strategy</a:t>
            </a:r>
          </a:p>
        </p:txBody>
      </p:sp>
      <p:sp>
        <p:nvSpPr>
          <p:cNvPr id="23" name="TextBox 22">
            <a:extLst>
              <a:ext uri="{FF2B5EF4-FFF2-40B4-BE49-F238E27FC236}">
                <a16:creationId xmlns:a16="http://schemas.microsoft.com/office/drawing/2014/main" id="{6027A762-3BBC-E73F-FE28-37F7E6BA6E32}"/>
              </a:ext>
            </a:extLst>
          </p:cNvPr>
          <p:cNvSpPr txBox="1"/>
          <p:nvPr/>
        </p:nvSpPr>
        <p:spPr>
          <a:xfrm>
            <a:off x="376313" y="3908283"/>
            <a:ext cx="15558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ea typeface="Open Sans"/>
                <a:cs typeface="Open Sans"/>
              </a:rPr>
              <a:t>Prospects</a:t>
            </a:r>
          </a:p>
        </p:txBody>
      </p:sp>
      <p:sp>
        <p:nvSpPr>
          <p:cNvPr id="24" name="TextBox 23">
            <a:extLst>
              <a:ext uri="{FF2B5EF4-FFF2-40B4-BE49-F238E27FC236}">
                <a16:creationId xmlns:a16="http://schemas.microsoft.com/office/drawing/2014/main" id="{62FB0ED9-B863-2F84-6984-5D9A008EC01E}"/>
              </a:ext>
            </a:extLst>
          </p:cNvPr>
          <p:cNvSpPr txBox="1"/>
          <p:nvPr/>
        </p:nvSpPr>
        <p:spPr>
          <a:xfrm>
            <a:off x="445584" y="4878100"/>
            <a:ext cx="14470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ea typeface="Open Sans"/>
                <a:cs typeface="Open Sans"/>
              </a:rPr>
              <a:t>BAU &amp; Regional </a:t>
            </a:r>
          </a:p>
        </p:txBody>
      </p:sp>
      <p:sp>
        <p:nvSpPr>
          <p:cNvPr id="4" name="Rectangle 3">
            <a:extLst>
              <a:ext uri="{FF2B5EF4-FFF2-40B4-BE49-F238E27FC236}">
                <a16:creationId xmlns:a16="http://schemas.microsoft.com/office/drawing/2014/main" id="{CEE4D3BA-103C-6056-959B-7FF4D059BF79}"/>
              </a:ext>
            </a:extLst>
          </p:cNvPr>
          <p:cNvSpPr/>
          <p:nvPr/>
        </p:nvSpPr>
        <p:spPr>
          <a:xfrm>
            <a:off x="384732" y="2346822"/>
            <a:ext cx="11436454" cy="115681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ea typeface="Open Sans"/>
                <a:cs typeface="Open Sans"/>
              </a:rPr>
              <a:t>Virtual User Series</a:t>
            </a:r>
          </a:p>
          <a:p>
            <a:pPr algn="ctr"/>
            <a:r>
              <a:rPr lang="en-GB">
                <a:solidFill>
                  <a:schemeClr val="tx1"/>
                </a:solidFill>
                <a:ea typeface="Open Sans"/>
                <a:cs typeface="Open Sans"/>
              </a:rPr>
              <a:t>MBTI Referral Scheme</a:t>
            </a:r>
          </a:p>
          <a:p>
            <a:pPr algn="ctr"/>
            <a:r>
              <a:rPr lang="en-GB">
                <a:solidFill>
                  <a:schemeClr val="tx1"/>
                </a:solidFill>
                <a:ea typeface="Open Sans"/>
                <a:cs typeface="Open Sans"/>
              </a:rPr>
              <a:t>PIR campaign</a:t>
            </a:r>
          </a:p>
          <a:p>
            <a:pPr algn="ctr"/>
            <a:r>
              <a:rPr lang="en-GB">
                <a:solidFill>
                  <a:schemeClr val="tx1"/>
                </a:solidFill>
                <a:ea typeface="Open Sans"/>
                <a:cs typeface="Open Sans"/>
              </a:rPr>
              <a:t>TKI webinar series</a:t>
            </a:r>
          </a:p>
        </p:txBody>
      </p:sp>
      <p:sp>
        <p:nvSpPr>
          <p:cNvPr id="5" name="Rectangle 4">
            <a:extLst>
              <a:ext uri="{FF2B5EF4-FFF2-40B4-BE49-F238E27FC236}">
                <a16:creationId xmlns:a16="http://schemas.microsoft.com/office/drawing/2014/main" id="{006BFEDE-D744-22AC-1AE0-6E5B90836BD1}"/>
              </a:ext>
            </a:extLst>
          </p:cNvPr>
          <p:cNvSpPr/>
          <p:nvPr/>
        </p:nvSpPr>
        <p:spPr>
          <a:xfrm>
            <a:off x="384429" y="1393736"/>
            <a:ext cx="11456246" cy="948995"/>
          </a:xfrm>
          <a:prstGeom prst="rect">
            <a:avLst/>
          </a:prstGeom>
          <a:solidFill>
            <a:srgbClr val="19AAB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err="1">
                <a:solidFill>
                  <a:schemeClr val="bg1"/>
                </a:solidFill>
                <a:ea typeface="Open Sans"/>
                <a:cs typeface="Open Sans"/>
              </a:rPr>
              <a:t>Epicore</a:t>
            </a:r>
            <a:r>
              <a:rPr lang="en-GB">
                <a:solidFill>
                  <a:schemeClr val="bg1"/>
                </a:solidFill>
                <a:ea typeface="Open Sans"/>
                <a:cs typeface="Open Sans"/>
              </a:rPr>
              <a:t> to D365 support</a:t>
            </a:r>
            <a:endParaRPr lang="en-US">
              <a:solidFill>
                <a:schemeClr val="bg1"/>
              </a:solidFill>
              <a:ea typeface="Open Sans"/>
              <a:cs typeface="Open Sans"/>
            </a:endParaRPr>
          </a:p>
          <a:p>
            <a:pPr algn="ctr"/>
            <a:r>
              <a:rPr lang="en-GB">
                <a:solidFill>
                  <a:schemeClr val="bg1"/>
                </a:solidFill>
                <a:ea typeface="Open Sans"/>
                <a:cs typeface="Open Sans"/>
              </a:rPr>
              <a:t>Elevate Migration</a:t>
            </a:r>
            <a:br>
              <a:rPr lang="en-US"/>
            </a:br>
            <a:r>
              <a:rPr lang="en-GB">
                <a:solidFill>
                  <a:schemeClr val="bg1"/>
                </a:solidFill>
                <a:ea typeface="Open Sans"/>
                <a:cs typeface="Open Sans"/>
              </a:rPr>
              <a:t>New website development</a:t>
            </a:r>
            <a:endParaRPr lang="en-US">
              <a:solidFill>
                <a:schemeClr val="bg1"/>
              </a:solidFill>
              <a:ea typeface="Open Sans"/>
              <a:cs typeface="Open Sans"/>
            </a:endParaRPr>
          </a:p>
        </p:txBody>
      </p:sp>
      <p:sp>
        <p:nvSpPr>
          <p:cNvPr id="31" name="TextBox 30">
            <a:extLst>
              <a:ext uri="{FF2B5EF4-FFF2-40B4-BE49-F238E27FC236}">
                <a16:creationId xmlns:a16="http://schemas.microsoft.com/office/drawing/2014/main" id="{EC388C5C-48B3-60E0-25A0-5D3A90E09522}"/>
              </a:ext>
            </a:extLst>
          </p:cNvPr>
          <p:cNvSpPr txBox="1"/>
          <p:nvPr/>
        </p:nvSpPr>
        <p:spPr>
          <a:xfrm>
            <a:off x="9688546" y="1978543"/>
            <a:ext cx="19319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bg1"/>
                </a:solidFill>
                <a:ea typeface="Open Sans"/>
                <a:cs typeface="Open Sans"/>
              </a:rPr>
              <a:t>New website</a:t>
            </a:r>
          </a:p>
        </p:txBody>
      </p:sp>
      <p:sp>
        <p:nvSpPr>
          <p:cNvPr id="25" name="Rectangle: Rounded Corners 24">
            <a:extLst>
              <a:ext uri="{FF2B5EF4-FFF2-40B4-BE49-F238E27FC236}">
                <a16:creationId xmlns:a16="http://schemas.microsoft.com/office/drawing/2014/main" id="{4D5BEDE2-AD34-B1D7-ED50-3A3A63245044}"/>
              </a:ext>
            </a:extLst>
          </p:cNvPr>
          <p:cNvSpPr/>
          <p:nvPr/>
        </p:nvSpPr>
        <p:spPr>
          <a:xfrm>
            <a:off x="379931" y="1362844"/>
            <a:ext cx="1548673" cy="4754807"/>
          </a:xfrm>
          <a:prstGeom prst="roundRect">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CFE44B6-4B64-BE7D-A6A1-5AF2DDA1DC68}"/>
              </a:ext>
            </a:extLst>
          </p:cNvPr>
          <p:cNvSpPr txBox="1"/>
          <p:nvPr/>
        </p:nvSpPr>
        <p:spPr>
          <a:xfrm>
            <a:off x="375625" y="2733806"/>
            <a:ext cx="15558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ea typeface="Open Sans"/>
                <a:cs typeface="Open Sans"/>
              </a:rPr>
              <a:t>Customers</a:t>
            </a:r>
          </a:p>
        </p:txBody>
      </p:sp>
      <p:sp>
        <p:nvSpPr>
          <p:cNvPr id="26" name="Rectangle: Rounded Corners 25">
            <a:extLst>
              <a:ext uri="{FF2B5EF4-FFF2-40B4-BE49-F238E27FC236}">
                <a16:creationId xmlns:a16="http://schemas.microsoft.com/office/drawing/2014/main" id="{FB8AE260-8D5D-5A2F-7135-239EC38D3A45}"/>
              </a:ext>
            </a:extLst>
          </p:cNvPr>
          <p:cNvSpPr/>
          <p:nvPr/>
        </p:nvSpPr>
        <p:spPr>
          <a:xfrm>
            <a:off x="9345803" y="955454"/>
            <a:ext cx="2498696" cy="1410196"/>
          </a:xfrm>
          <a:prstGeom prst="roundRect">
            <a:avLst/>
          </a:prstGeom>
          <a:noFill/>
          <a:ln w="285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tx1"/>
              </a:solidFill>
              <a:ea typeface="Open Sans"/>
              <a:cs typeface="Open Sans"/>
            </a:endParaRPr>
          </a:p>
          <a:p>
            <a:pPr algn="ctr"/>
            <a:r>
              <a:rPr lang="en-GB" b="1">
                <a:solidFill>
                  <a:schemeClr val="tx1"/>
                </a:solidFill>
                <a:ea typeface="Open Sans"/>
                <a:cs typeface="Open Sans"/>
              </a:rPr>
              <a:t>H2 Launches: </a:t>
            </a:r>
            <a:endParaRPr lang="en-GB">
              <a:solidFill>
                <a:schemeClr val="tx1"/>
              </a:solidFill>
            </a:endParaRPr>
          </a:p>
          <a:p>
            <a:pPr algn="ctr"/>
            <a:endParaRPr lang="en-GB" b="1">
              <a:solidFill>
                <a:schemeClr val="tx1"/>
              </a:solidFill>
              <a:ea typeface="Open Sans"/>
              <a:cs typeface="Open Sans"/>
            </a:endParaRPr>
          </a:p>
          <a:p>
            <a:pPr algn="ctr"/>
            <a:endParaRPr lang="en-GB" b="1">
              <a:solidFill>
                <a:schemeClr val="tx1"/>
              </a:solidFill>
              <a:ea typeface="Open Sans"/>
              <a:cs typeface="Open Sans"/>
            </a:endParaRPr>
          </a:p>
          <a:p>
            <a:pPr algn="ctr"/>
            <a:endParaRPr lang="en-GB" b="1">
              <a:solidFill>
                <a:schemeClr val="tx1"/>
              </a:solidFill>
              <a:ea typeface="Open Sans"/>
              <a:cs typeface="Open Sans"/>
            </a:endParaRPr>
          </a:p>
          <a:p>
            <a:pPr algn="ctr"/>
            <a:endParaRPr lang="en-GB" b="1">
              <a:solidFill>
                <a:schemeClr val="tx1"/>
              </a:solidFill>
              <a:ea typeface="Open Sans"/>
              <a:cs typeface="Open Sans"/>
            </a:endParaRPr>
          </a:p>
        </p:txBody>
      </p:sp>
      <p:sp>
        <p:nvSpPr>
          <p:cNvPr id="8" name="TextBox 7">
            <a:extLst>
              <a:ext uri="{FF2B5EF4-FFF2-40B4-BE49-F238E27FC236}">
                <a16:creationId xmlns:a16="http://schemas.microsoft.com/office/drawing/2014/main" id="{65D0CD1B-25E1-C9FA-C124-1F846A4B3480}"/>
              </a:ext>
            </a:extLst>
          </p:cNvPr>
          <p:cNvSpPr txBox="1"/>
          <p:nvPr/>
        </p:nvSpPr>
        <p:spPr>
          <a:xfrm>
            <a:off x="390332" y="1560432"/>
            <a:ext cx="15558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bg1"/>
                </a:solidFill>
                <a:ea typeface="Open Sans"/>
                <a:cs typeface="Open Sans"/>
              </a:rPr>
              <a:t>Key Projects</a:t>
            </a:r>
          </a:p>
        </p:txBody>
      </p:sp>
      <p:sp>
        <p:nvSpPr>
          <p:cNvPr id="22" name="Oval 21">
            <a:extLst>
              <a:ext uri="{FF2B5EF4-FFF2-40B4-BE49-F238E27FC236}">
                <a16:creationId xmlns:a16="http://schemas.microsoft.com/office/drawing/2014/main" id="{E6BE8F53-8F62-219E-10DD-0E153F1E22A4}"/>
              </a:ext>
            </a:extLst>
          </p:cNvPr>
          <p:cNvSpPr/>
          <p:nvPr/>
        </p:nvSpPr>
        <p:spPr>
          <a:xfrm>
            <a:off x="11590592" y="2060806"/>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B5B046C9-7BB2-1CE8-490A-E04EE4BB25F6}"/>
              </a:ext>
            </a:extLst>
          </p:cNvPr>
          <p:cNvSpPr txBox="1"/>
          <p:nvPr/>
        </p:nvSpPr>
        <p:spPr>
          <a:xfrm>
            <a:off x="9253118" y="1444153"/>
            <a:ext cx="24465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bg1"/>
                </a:solidFill>
                <a:ea typeface="Open Sans"/>
                <a:cs typeface="Open Sans"/>
              </a:rPr>
              <a:t>Type Intelligence</a:t>
            </a:r>
          </a:p>
        </p:txBody>
      </p:sp>
      <p:sp>
        <p:nvSpPr>
          <p:cNvPr id="27" name="Oval 26">
            <a:extLst>
              <a:ext uri="{FF2B5EF4-FFF2-40B4-BE49-F238E27FC236}">
                <a16:creationId xmlns:a16="http://schemas.microsoft.com/office/drawing/2014/main" id="{BED19C8E-FB26-76B7-5D52-F747AB459593}"/>
              </a:ext>
            </a:extLst>
          </p:cNvPr>
          <p:cNvSpPr/>
          <p:nvPr/>
        </p:nvSpPr>
        <p:spPr>
          <a:xfrm>
            <a:off x="11590594" y="1562428"/>
            <a:ext cx="213376" cy="19696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83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55C876-5A94-393C-7BE1-D1F723FFC969}"/>
              </a:ext>
            </a:extLst>
          </p:cNvPr>
          <p:cNvSpPr>
            <a:spLocks noGrp="1"/>
          </p:cNvSpPr>
          <p:nvPr>
            <p:ph type="title"/>
          </p:nvPr>
        </p:nvSpPr>
        <p:spPr>
          <a:xfrm>
            <a:off x="2569704" y="3130749"/>
            <a:ext cx="7052592" cy="596502"/>
          </a:xfrm>
        </p:spPr>
        <p:txBody>
          <a:bodyPr/>
          <a:lstStyle/>
          <a:p>
            <a:r>
              <a:rPr lang="en-GB"/>
              <a:t>New Website</a:t>
            </a:r>
            <a:endParaRPr lang="en-GB" sz="2400"/>
          </a:p>
        </p:txBody>
      </p:sp>
      <p:sp>
        <p:nvSpPr>
          <p:cNvPr id="5" name="Text Placeholder 1">
            <a:extLst>
              <a:ext uri="{FF2B5EF4-FFF2-40B4-BE49-F238E27FC236}">
                <a16:creationId xmlns:a16="http://schemas.microsoft.com/office/drawing/2014/main" id="{451E0FAD-BDD8-CE6E-9198-8BCAEE3FA201}"/>
              </a:ext>
            </a:extLst>
          </p:cNvPr>
          <p:cNvSpPr txBox="1">
            <a:spLocks/>
          </p:cNvSpPr>
          <p:nvPr/>
        </p:nvSpPr>
        <p:spPr>
          <a:xfrm>
            <a:off x="-451987" y="6329062"/>
            <a:ext cx="9906539" cy="528938"/>
          </a:xfrm>
          <a:prstGeom prst="rect">
            <a:avLst/>
          </a:prstGeom>
        </p:spPr>
        <p:txBody>
          <a:bodyPr vert="horz" lIns="91440" tIns="45720" rIns="91440" bIns="45720" rtlCol="0" anchor="t">
            <a:noAutofit/>
          </a:bodyPr>
          <a:lstStyle>
            <a:lvl1pPr marL="0" marR="0" indent="0" algn="l" defTabSz="914400" rtl="0" eaLnBrk="1" fontAlgn="auto" latinLnBrk="0" hangingPunct="1">
              <a:lnSpc>
                <a:spcPct val="100000"/>
              </a:lnSpc>
              <a:spcBef>
                <a:spcPts val="0"/>
              </a:spcBef>
              <a:spcAft>
                <a:spcPts val="0"/>
              </a:spcAft>
              <a:buClrTx/>
              <a:buSzTx/>
              <a:buFontTx/>
              <a:buNone/>
              <a:tabLst/>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lumMod val="60000"/>
                  <a:lumOff val="40000"/>
                </a:schemeClr>
              </a:buClr>
              <a:buSzPct val="150000"/>
              <a:buFont typeface="Arial Black" panose="020B0A040201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ea typeface="Open Sans"/>
              <a:cs typeface="Open Sans"/>
            </a:endParaRPr>
          </a:p>
        </p:txBody>
      </p:sp>
    </p:spTree>
    <p:extLst>
      <p:ext uri="{BB962C8B-B14F-4D97-AF65-F5344CB8AC3E}">
        <p14:creationId xmlns:p14="http://schemas.microsoft.com/office/powerpoint/2010/main" val="83051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D8E779-13A1-CA93-387E-BFE53A66B6E4}"/>
              </a:ext>
            </a:extLst>
          </p:cNvPr>
          <p:cNvSpPr>
            <a:spLocks noGrp="1"/>
          </p:cNvSpPr>
          <p:nvPr>
            <p:ph type="body" sz="quarter" idx="10"/>
          </p:nvPr>
        </p:nvSpPr>
        <p:spPr>
          <a:xfrm>
            <a:off x="537335" y="1556950"/>
            <a:ext cx="10335603" cy="2068513"/>
          </a:xfrm>
        </p:spPr>
        <p:txBody>
          <a:bodyPr/>
          <a:lstStyle/>
          <a:p>
            <a:r>
              <a:rPr lang="en-GB"/>
              <a:t>Plan is to launch the new US website 1</a:t>
            </a:r>
            <a:r>
              <a:rPr lang="en-GB" baseline="30000"/>
              <a:t>st</a:t>
            </a:r>
            <a:r>
              <a:rPr lang="en-GB"/>
              <a:t> May with the UK site following in June/July</a:t>
            </a:r>
          </a:p>
          <a:p>
            <a:pPr lvl="1"/>
            <a:r>
              <a:rPr lang="en-GB"/>
              <a:t>UK site rollout dependant on Elysium project progress</a:t>
            </a:r>
          </a:p>
          <a:p>
            <a:r>
              <a:rPr lang="en-GB"/>
              <a:t>New website goals</a:t>
            </a:r>
          </a:p>
          <a:p>
            <a:pPr lvl="1"/>
            <a:r>
              <a:rPr lang="en-GB"/>
              <a:t>Design a homepage that tells the story of The Myers-Briggs Company family of brands</a:t>
            </a:r>
          </a:p>
          <a:p>
            <a:pPr lvl="1"/>
            <a:r>
              <a:rPr lang="en-GB"/>
              <a:t>Align the website with our business strategy, targeting L&amp;D professionals and structuring content around the 4 phases of the practitioner journey.</a:t>
            </a:r>
          </a:p>
          <a:p>
            <a:pPr lvl="1"/>
            <a:r>
              <a:rPr lang="en-GB"/>
              <a:t>Increase engagement and conversions for MBTI certification programs by showcasing the value of the MBTI across four key stages: Awareness, certification, solution set, and ongoing support</a:t>
            </a:r>
          </a:p>
        </p:txBody>
      </p:sp>
      <p:sp>
        <p:nvSpPr>
          <p:cNvPr id="3" name="Title 2">
            <a:extLst>
              <a:ext uri="{FF2B5EF4-FFF2-40B4-BE49-F238E27FC236}">
                <a16:creationId xmlns:a16="http://schemas.microsoft.com/office/drawing/2014/main" id="{6886796D-6490-82BA-3821-28E901EB55A9}"/>
              </a:ext>
            </a:extLst>
          </p:cNvPr>
          <p:cNvSpPr>
            <a:spLocks noGrp="1"/>
          </p:cNvSpPr>
          <p:nvPr>
            <p:ph type="title"/>
          </p:nvPr>
        </p:nvSpPr>
        <p:spPr/>
        <p:txBody>
          <a:bodyPr/>
          <a:lstStyle/>
          <a:p>
            <a:r>
              <a:rPr lang="en-GB">
                <a:ea typeface="Open Sans Semibold"/>
                <a:cs typeface="Open Sans Semibold"/>
              </a:rPr>
              <a:t>Website</a:t>
            </a:r>
            <a:endParaRPr lang="en-GB"/>
          </a:p>
        </p:txBody>
      </p:sp>
    </p:spTree>
    <p:extLst>
      <p:ext uri="{BB962C8B-B14F-4D97-AF65-F5344CB8AC3E}">
        <p14:creationId xmlns:p14="http://schemas.microsoft.com/office/powerpoint/2010/main" val="3551151440"/>
      </p:ext>
    </p:extLst>
  </p:cSld>
  <p:clrMapOvr>
    <a:masterClrMapping/>
  </p:clrMapOvr>
</p:sld>
</file>

<file path=ppt/theme/theme1.xml><?xml version="1.0" encoding="utf-8"?>
<a:theme xmlns:a="http://schemas.openxmlformats.org/drawingml/2006/main" name="Office Theme">
  <a:themeElements>
    <a:clrScheme name="Custom 2">
      <a:dk1>
        <a:srgbClr val="54575B"/>
      </a:dk1>
      <a:lt1>
        <a:srgbClr val="FFFFFF"/>
      </a:lt1>
      <a:dk2>
        <a:srgbClr val="8CB80F"/>
      </a:dk2>
      <a:lt2>
        <a:srgbClr val="19AABA"/>
      </a:lt2>
      <a:accent1>
        <a:srgbClr val="DC500A"/>
      </a:accent1>
      <a:accent2>
        <a:srgbClr val="EBBA17"/>
      </a:accent2>
      <a:accent3>
        <a:srgbClr val="AE1237"/>
      </a:accent3>
      <a:accent4>
        <a:srgbClr val="C72E75"/>
      </a:accent4>
      <a:accent5>
        <a:srgbClr val="117782"/>
      </a:accent5>
      <a:accent6>
        <a:srgbClr val="62A342"/>
      </a:accent6>
      <a:hlink>
        <a:srgbClr val="552062"/>
      </a:hlink>
      <a:folHlink>
        <a:srgbClr val="000000"/>
      </a:folHlink>
    </a:clrScheme>
    <a:fontScheme name="The Myers-Briggs Company">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7D7950A6055C4F9014BC2B6FE9B943" ma:contentTypeVersion="22" ma:contentTypeDescription="Create a new document." ma:contentTypeScope="" ma:versionID="bf744d366015a75d7f6ca8df2f827b5f">
  <xsd:schema xmlns:xsd="http://www.w3.org/2001/XMLSchema" xmlns:xs="http://www.w3.org/2001/XMLSchema" xmlns:p="http://schemas.microsoft.com/office/2006/metadata/properties" xmlns:ns2="a05501d3-a399-48c1-b0d6-aafcb0115718" xmlns:ns3="9d3ade63-dd84-44bc-a623-b06104ea5f4b" targetNamespace="http://schemas.microsoft.com/office/2006/metadata/properties" ma:root="true" ma:fieldsID="6fd6a3161acc00e31813ac2e8cf583b6" ns2:_="" ns3:_="">
    <xsd:import namespace="a05501d3-a399-48c1-b0d6-aafcb0115718"/>
    <xsd:import namespace="9d3ade63-dd84-44bc-a623-b06104ea5f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501d3-a399-48c1-b0d6-aafcb0115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ca0ec8d-4cfe-4588-94c8-c28b49bebd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3ade63-dd84-44bc-a623-b06104ea5f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5672d3b-a081-4cfe-b0ba-bc0c090899e5}" ma:internalName="TaxCatchAll" ma:showField="CatchAllData" ma:web="9d3ade63-dd84-44bc-a623-b06104ea5f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3ade63-dd84-44bc-a623-b06104ea5f4b" xsi:nil="true"/>
    <lcf76f155ced4ddcb4097134ff3c332f xmlns="a05501d3-a399-48c1-b0d6-aafcb0115718">
      <Terms xmlns="http://schemas.microsoft.com/office/infopath/2007/PartnerControls"/>
    </lcf76f155ced4ddcb4097134ff3c332f>
    <SharedWithUsers xmlns="9d3ade63-dd84-44bc-a623-b06104ea5f4b">
      <UserInfo>
        <DisplayName>Melissa Summer</DisplayName>
        <AccountId>20</AccountId>
        <AccountType/>
      </UserInfo>
      <UserInfo>
        <DisplayName>Kevin Wood</DisplayName>
        <AccountId>33</AccountId>
        <AccountType/>
      </UserInfo>
      <UserInfo>
        <DisplayName>Panos Vgenopoulos</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C1D7D6-CC8B-4292-89EA-1E5B78425698}">
  <ds:schemaRefs>
    <ds:schemaRef ds:uri="9d3ade63-dd84-44bc-a623-b06104ea5f4b"/>
    <ds:schemaRef ds:uri="a05501d3-a399-48c1-b0d6-aafcb01157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9B9C1B-82FB-436C-A049-812D5DB9A6A1}">
  <ds:schemaRefs>
    <ds:schemaRef ds:uri="9d3ade63-dd84-44bc-a623-b06104ea5f4b"/>
    <ds:schemaRef ds:uri="a05501d3-a399-48c1-b0d6-aafcb011571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BD4CD4-2DF5-476F-B86F-CC42765D78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51</Slides>
  <Notes>23</Notes>
  <HiddenSlides>15</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UK Sales &amp; Marketing 2025 H1 Plan</vt:lpstr>
      <vt:lpstr>📊Strategic focus</vt:lpstr>
      <vt:lpstr>Six strategic initiatives</vt:lpstr>
      <vt:lpstr>Practitioner Personas for ICON customers</vt:lpstr>
      <vt:lpstr>Practitioner Personas for internal customers</vt:lpstr>
      <vt:lpstr>Strategic marketing approach for 2025</vt:lpstr>
      <vt:lpstr>High Level B2B Plan</vt:lpstr>
      <vt:lpstr>New Website</vt:lpstr>
      <vt:lpstr>Website</vt:lpstr>
      <vt:lpstr>Website Objectives</vt:lpstr>
      <vt:lpstr>Elevate Migration Update</vt:lpstr>
      <vt:lpstr>OPPa to Elevate Migration</vt:lpstr>
      <vt:lpstr>Customer groups</vt:lpstr>
      <vt:lpstr>Q1 Marketing Activity</vt:lpstr>
      <vt:lpstr>Q1 2025 </vt:lpstr>
      <vt:lpstr>Virtual User Series</vt:lpstr>
      <vt:lpstr>PowerPoint Presentation</vt:lpstr>
      <vt:lpstr>Campaigns </vt:lpstr>
      <vt:lpstr>UK Customer Referral Program </vt:lpstr>
      <vt:lpstr>The Personal Impact Report Campaign - Blue Box Practitioners</vt:lpstr>
      <vt:lpstr>Promoting the PIR for Talent Development</vt:lpstr>
      <vt:lpstr>Key Messaging - Customer</vt:lpstr>
      <vt:lpstr>Channels of Activity Customer</vt:lpstr>
      <vt:lpstr>Theme for Webinars - Customer</vt:lpstr>
      <vt:lpstr>Promoting the PIR for Talent Development - Prospects</vt:lpstr>
      <vt:lpstr>Key Messaging - Prospects</vt:lpstr>
      <vt:lpstr>Channels of Activity Prospects or do one calendar for both?</vt:lpstr>
      <vt:lpstr>Theme for Webinars - Prospects</vt:lpstr>
      <vt:lpstr>Harnessing the Power of Personality – New year Promo</vt:lpstr>
      <vt:lpstr>Sustaining Engagement: Sales Follow-Up and offer of 10 free PIR reports</vt:lpstr>
      <vt:lpstr>TKI activity 2025</vt:lpstr>
      <vt:lpstr>3 webinar series</vt:lpstr>
      <vt:lpstr>Results from last years TKI webinars</vt:lpstr>
      <vt:lpstr>Sustaining Engagement: Sales Follow-Up and offer of free facilitator guide</vt:lpstr>
      <vt:lpstr>Bank Your Budget Email sends - Customers</vt:lpstr>
      <vt:lpstr>Festival of Work</vt:lpstr>
      <vt:lpstr>Levelling up L&amp;D: How to use type-oriented training for maximum impact </vt:lpstr>
      <vt:lpstr>The third in a series of webinars themed on MBTI Certification </vt:lpstr>
      <vt:lpstr>Promotion ran: Nov 24 – Jan 25</vt:lpstr>
      <vt:lpstr> Webinar attendee numbers</vt:lpstr>
      <vt:lpstr>Dayna – What we need from you slide</vt:lpstr>
      <vt:lpstr>Sales &amp; Marketing  Q&amp;A </vt:lpstr>
      <vt:lpstr>Search &amp; Social</vt:lpstr>
      <vt:lpstr>PowerPoint Presentation</vt:lpstr>
      <vt:lpstr>PowerPoint Presentation</vt:lpstr>
      <vt:lpstr>Strategy</vt:lpstr>
      <vt:lpstr>Competitive Landscape in EU</vt:lpstr>
      <vt:lpstr>Search: Advertising &amp; SEO </vt:lpstr>
      <vt:lpstr>LinkedIn </vt:lpstr>
      <vt:lpstr>Execution Plan &amp; KPIs</vt:lpstr>
      <vt:lpstr>ZoomInfo </vt:lpstr>
    </vt:vector>
  </TitlesOfParts>
  <Company>CPP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Collins</dc:creator>
  <cp:revision>3</cp:revision>
  <dcterms:created xsi:type="dcterms:W3CDTF">2018-05-21T13:55:24Z</dcterms:created>
  <dcterms:modified xsi:type="dcterms:W3CDTF">2025-01-23T13:41:11Z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0x010100BC7D7950A6055C4F9014BC2B6FE9B943</vt:lpwstr>
  </property>
  <property fmtid="{D5CDD505-2E9C-101B-9397-08002B2CF9AE}" pid="3" name="MediaServiceImageTags">
    <vt:lpwstr/>
  </property>
</Properties>
</file>